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80" r:id="rId2"/>
  </p:sldMasterIdLst>
  <p:notesMasterIdLst>
    <p:notesMasterId r:id="rId4"/>
  </p:notesMasterIdLst>
  <p:handoutMasterIdLst>
    <p:handoutMasterId r:id="rId5"/>
  </p:handoutMasterIdLst>
  <p:sldIdLst>
    <p:sldId id="292" r:id="rId3"/>
  </p:sldIdLst>
  <p:sldSz cx="43891200" cy="32918400"/>
  <p:notesSz cx="7315200" cy="96012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3E9E5"/>
    <a:srgbClr val="3B7193"/>
    <a:srgbClr val="2C556E"/>
    <a:srgbClr val="E7E7E5"/>
    <a:srgbClr val="E4E7E8"/>
    <a:srgbClr val="EDE8DF"/>
    <a:srgbClr val="E0E9EC"/>
    <a:srgbClr val="FFFFCC"/>
    <a:srgbClr val="4D4D4D"/>
    <a:srgbClr val="2540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9252" autoAdjust="0"/>
    <p:restoredTop sz="77072" autoAdjust="0"/>
  </p:normalViewPr>
  <p:slideViewPr>
    <p:cSldViewPr snapToGrid="0" snapToObjects="1" showGuides="1">
      <p:cViewPr varScale="1">
        <p:scale>
          <a:sx n="17" d="100"/>
          <a:sy n="17" d="100"/>
        </p:scale>
        <p:origin x="-1860" y="-162"/>
      </p:cViewPr>
      <p:guideLst>
        <p:guide orient="horz" pos="3318"/>
        <p:guide orient="horz" pos="288"/>
        <p:guide orient="horz" pos="20160"/>
        <p:guide orient="horz"/>
        <p:guide pos="6758"/>
        <p:guide pos="20904"/>
        <p:guide pos="7082"/>
        <p:guide pos="20582"/>
        <p:guide pos="27330"/>
        <p:guide pos="32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kaye.cook\My%20Documents\CCCU%20RELIGIOSITY\Interview%20III\Denom%20coding%20Gordon%20Wheaton\Graphs%20of%20Denoms%20and%20MTD%20for%20MidYea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aurieann\Documents\Spring%202011\MTD\MTD%20Graph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Laurieann\Documents\Spring%202011\MTD\MTD%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col"/>
        <c:grouping val="clustered"/>
        <c:varyColors val="0"/>
        <c:ser>
          <c:idx val="0"/>
          <c:order val="0"/>
          <c:tx>
            <c:strRef>
              <c:f>Sheet1!$B$9</c:f>
              <c:strCache>
                <c:ptCount val="1"/>
                <c:pt idx="0">
                  <c:v>Recent Graduates</c:v>
                </c:pt>
              </c:strCache>
            </c:strRef>
          </c:tx>
          <c:invertIfNegative val="0"/>
          <c:cat>
            <c:strRef>
              <c:f>Sheet1!$A$10:$A$13</c:f>
              <c:strCache>
                <c:ptCount val="4"/>
                <c:pt idx="0">
                  <c:v>Same Denomination</c:v>
                </c:pt>
                <c:pt idx="1">
                  <c:v>New Denomination Same Category</c:v>
                </c:pt>
                <c:pt idx="2">
                  <c:v>Switched to Mainline</c:v>
                </c:pt>
                <c:pt idx="3">
                  <c:v>Switched to Conservative</c:v>
                </c:pt>
              </c:strCache>
            </c:strRef>
          </c:cat>
          <c:val>
            <c:numRef>
              <c:f>Sheet1!$B$10:$B$13</c:f>
              <c:numCache>
                <c:formatCode>General</c:formatCode>
                <c:ptCount val="4"/>
                <c:pt idx="0">
                  <c:v>14</c:v>
                </c:pt>
                <c:pt idx="1">
                  <c:v>16</c:v>
                </c:pt>
                <c:pt idx="2">
                  <c:v>1</c:v>
                </c:pt>
                <c:pt idx="3">
                  <c:v>2</c:v>
                </c:pt>
              </c:numCache>
            </c:numRef>
          </c:val>
        </c:ser>
        <c:ser>
          <c:idx val="1"/>
          <c:order val="1"/>
          <c:tx>
            <c:strRef>
              <c:f>Sheet1!$C$9</c:f>
              <c:strCache>
                <c:ptCount val="1"/>
                <c:pt idx="0">
                  <c:v>Two-Year Graduates</c:v>
                </c:pt>
              </c:strCache>
            </c:strRef>
          </c:tx>
          <c:invertIfNegative val="0"/>
          <c:cat>
            <c:strRef>
              <c:f>Sheet1!$A$10:$A$13</c:f>
              <c:strCache>
                <c:ptCount val="4"/>
                <c:pt idx="0">
                  <c:v>Same Denomination</c:v>
                </c:pt>
                <c:pt idx="1">
                  <c:v>New Denomination Same Category</c:v>
                </c:pt>
                <c:pt idx="2">
                  <c:v>Switched to Mainline</c:v>
                </c:pt>
                <c:pt idx="3">
                  <c:v>Switched to Conservative</c:v>
                </c:pt>
              </c:strCache>
            </c:strRef>
          </c:cat>
          <c:val>
            <c:numRef>
              <c:f>Sheet1!$C$10:$C$13</c:f>
              <c:numCache>
                <c:formatCode>General</c:formatCode>
                <c:ptCount val="4"/>
                <c:pt idx="0">
                  <c:v>14</c:v>
                </c:pt>
                <c:pt idx="1">
                  <c:v>19</c:v>
                </c:pt>
                <c:pt idx="2">
                  <c:v>4</c:v>
                </c:pt>
                <c:pt idx="3">
                  <c:v>1</c:v>
                </c:pt>
              </c:numCache>
            </c:numRef>
          </c:val>
        </c:ser>
        <c:ser>
          <c:idx val="2"/>
          <c:order val="2"/>
          <c:tx>
            <c:strRef>
              <c:f>Sheet1!$D$9</c:f>
              <c:strCache>
                <c:ptCount val="1"/>
                <c:pt idx="0">
                  <c:v>Four-Year Graduates</c:v>
                </c:pt>
              </c:strCache>
            </c:strRef>
          </c:tx>
          <c:invertIfNegative val="0"/>
          <c:cat>
            <c:strRef>
              <c:f>Sheet1!$A$10:$A$13</c:f>
              <c:strCache>
                <c:ptCount val="4"/>
                <c:pt idx="0">
                  <c:v>Same Denomination</c:v>
                </c:pt>
                <c:pt idx="1">
                  <c:v>New Denomination Same Category</c:v>
                </c:pt>
                <c:pt idx="2">
                  <c:v>Switched to Mainline</c:v>
                </c:pt>
                <c:pt idx="3">
                  <c:v>Switched to Conservative</c:v>
                </c:pt>
              </c:strCache>
            </c:strRef>
          </c:cat>
          <c:val>
            <c:numRef>
              <c:f>Sheet1!$D$10:$D$13</c:f>
              <c:numCache>
                <c:formatCode>General</c:formatCode>
                <c:ptCount val="4"/>
                <c:pt idx="0">
                  <c:v>16</c:v>
                </c:pt>
                <c:pt idx="1">
                  <c:v>13</c:v>
                </c:pt>
                <c:pt idx="2">
                  <c:v>6</c:v>
                </c:pt>
                <c:pt idx="3">
                  <c:v>3</c:v>
                </c:pt>
              </c:numCache>
            </c:numRef>
          </c:val>
        </c:ser>
        <c:dLbls>
          <c:showLegendKey val="0"/>
          <c:showVal val="0"/>
          <c:showCatName val="0"/>
          <c:showSerName val="0"/>
          <c:showPercent val="0"/>
          <c:showBubbleSize val="0"/>
        </c:dLbls>
        <c:gapWidth val="150"/>
        <c:axId val="133374720"/>
        <c:axId val="133377408"/>
      </c:barChart>
      <c:catAx>
        <c:axId val="133374720"/>
        <c:scaling>
          <c:orientation val="minMax"/>
        </c:scaling>
        <c:delete val="0"/>
        <c:axPos val="b"/>
        <c:majorTickMark val="out"/>
        <c:minorTickMark val="none"/>
        <c:tickLblPos val="nextTo"/>
        <c:crossAx val="133377408"/>
        <c:crosses val="autoZero"/>
        <c:auto val="1"/>
        <c:lblAlgn val="ctr"/>
        <c:lblOffset val="100"/>
        <c:noMultiLvlLbl val="0"/>
      </c:catAx>
      <c:valAx>
        <c:axId val="133377408"/>
        <c:scaling>
          <c:orientation val="minMax"/>
        </c:scaling>
        <c:delete val="0"/>
        <c:axPos val="l"/>
        <c:numFmt formatCode="General" sourceLinked="1"/>
        <c:majorTickMark val="out"/>
        <c:minorTickMark val="none"/>
        <c:tickLblPos val="nextTo"/>
        <c:crossAx val="133374720"/>
        <c:crosses val="autoZero"/>
        <c:crossBetween val="between"/>
      </c:valAx>
    </c:plotArea>
    <c:legend>
      <c:legendPos val="r"/>
      <c:layout>
        <c:manualLayout>
          <c:xMode val="edge"/>
          <c:yMode val="edge"/>
          <c:x val="0.5364662773894836"/>
          <c:y val="0.24068054649155668"/>
          <c:w val="0.36028484151454737"/>
          <c:h val="0.18690344682402946"/>
        </c:manualLayout>
      </c:layout>
      <c:overlay val="1"/>
    </c:legend>
    <c:plotVisOnly val="1"/>
    <c:dispBlanksAs val="gap"/>
    <c:showDLblsOverMax val="0"/>
  </c:chart>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txPr>
    <a:bodyPr/>
    <a:lstStyle/>
    <a:p>
      <a:pPr>
        <a:defRPr sz="1800">
          <a:solidFill>
            <a:schemeClr val="dk1"/>
          </a:solidFill>
          <a:latin typeface="+mn-lt"/>
          <a:ea typeface="+mn-ea"/>
          <a:cs typeface="+mn-cs"/>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manualLayout>
          <c:layoutTarget val="inner"/>
          <c:xMode val="edge"/>
          <c:yMode val="edge"/>
          <c:x val="6.2179680871082312E-2"/>
          <c:y val="9.5472586396452327E-2"/>
          <c:w val="0.7983835727758275"/>
          <c:h val="0.74599962163532985"/>
        </c:manualLayout>
      </c:layout>
      <c:barChart>
        <c:barDir val="col"/>
        <c:grouping val="clustered"/>
        <c:varyColors val="0"/>
        <c:ser>
          <c:idx val="0"/>
          <c:order val="0"/>
          <c:tx>
            <c:strRef>
              <c:f>Sheet1!$A$22</c:f>
              <c:strCache>
                <c:ptCount val="1"/>
                <c:pt idx="0">
                  <c:v>Males</c:v>
                </c:pt>
              </c:strCache>
            </c:strRef>
          </c:tx>
          <c:invertIfNegative val="0"/>
          <c:cat>
            <c:strRef>
              <c:f>Sheet1!$B$21:$G$21</c:f>
              <c:strCache>
                <c:ptCount val="6"/>
                <c:pt idx="0">
                  <c:v>Moralistic</c:v>
                </c:pt>
                <c:pt idx="1">
                  <c:v>Therapeutic</c:v>
                </c:pt>
                <c:pt idx="2">
                  <c:v>Deism</c:v>
                </c:pt>
                <c:pt idx="3">
                  <c:v>Ownership </c:v>
                </c:pt>
                <c:pt idx="4">
                  <c:v>Trust</c:v>
                </c:pt>
                <c:pt idx="5">
                  <c:v>Soul Searching</c:v>
                </c:pt>
              </c:strCache>
            </c:strRef>
          </c:cat>
          <c:val>
            <c:numRef>
              <c:f>Sheet1!$B$22:$G$22</c:f>
              <c:numCache>
                <c:formatCode>General</c:formatCode>
                <c:ptCount val="6"/>
                <c:pt idx="0">
                  <c:v>5</c:v>
                </c:pt>
                <c:pt idx="1">
                  <c:v>18.670000000000005</c:v>
                </c:pt>
                <c:pt idx="2">
                  <c:v>3</c:v>
                </c:pt>
                <c:pt idx="3">
                  <c:v>36.67</c:v>
                </c:pt>
                <c:pt idx="4">
                  <c:v>17.329999999999988</c:v>
                </c:pt>
                <c:pt idx="5">
                  <c:v>20</c:v>
                </c:pt>
              </c:numCache>
            </c:numRef>
          </c:val>
        </c:ser>
        <c:ser>
          <c:idx val="1"/>
          <c:order val="1"/>
          <c:tx>
            <c:strRef>
              <c:f>Sheet1!$A$23</c:f>
              <c:strCache>
                <c:ptCount val="1"/>
                <c:pt idx="0">
                  <c:v>Females</c:v>
                </c:pt>
              </c:strCache>
            </c:strRef>
          </c:tx>
          <c:invertIfNegative val="0"/>
          <c:cat>
            <c:strRef>
              <c:f>Sheet1!$B$21:$G$21</c:f>
              <c:strCache>
                <c:ptCount val="6"/>
                <c:pt idx="0">
                  <c:v>Moralistic</c:v>
                </c:pt>
                <c:pt idx="1">
                  <c:v>Therapeutic</c:v>
                </c:pt>
                <c:pt idx="2">
                  <c:v>Deism</c:v>
                </c:pt>
                <c:pt idx="3">
                  <c:v>Ownership </c:v>
                </c:pt>
                <c:pt idx="4">
                  <c:v>Trust</c:v>
                </c:pt>
                <c:pt idx="5">
                  <c:v>Soul Searching</c:v>
                </c:pt>
              </c:strCache>
            </c:strRef>
          </c:cat>
          <c:val>
            <c:numRef>
              <c:f>Sheet1!$B$23:$G$23</c:f>
              <c:numCache>
                <c:formatCode>General</c:formatCode>
                <c:ptCount val="6"/>
                <c:pt idx="0">
                  <c:v>10.33</c:v>
                </c:pt>
                <c:pt idx="1">
                  <c:v>21</c:v>
                </c:pt>
                <c:pt idx="2">
                  <c:v>2.3299999999999987</c:v>
                </c:pt>
                <c:pt idx="3">
                  <c:v>34.67</c:v>
                </c:pt>
                <c:pt idx="4">
                  <c:v>17</c:v>
                </c:pt>
                <c:pt idx="5">
                  <c:v>13</c:v>
                </c:pt>
              </c:numCache>
            </c:numRef>
          </c:val>
        </c:ser>
        <c:dLbls>
          <c:showLegendKey val="0"/>
          <c:showVal val="0"/>
          <c:showCatName val="0"/>
          <c:showSerName val="0"/>
          <c:showPercent val="0"/>
          <c:showBubbleSize val="0"/>
        </c:dLbls>
        <c:gapWidth val="150"/>
        <c:axId val="138736000"/>
        <c:axId val="138737536"/>
      </c:barChart>
      <c:catAx>
        <c:axId val="138736000"/>
        <c:scaling>
          <c:orientation val="minMax"/>
        </c:scaling>
        <c:delete val="0"/>
        <c:axPos val="b"/>
        <c:majorTickMark val="out"/>
        <c:minorTickMark val="none"/>
        <c:tickLblPos val="nextTo"/>
        <c:crossAx val="138737536"/>
        <c:crosses val="autoZero"/>
        <c:auto val="1"/>
        <c:lblAlgn val="ctr"/>
        <c:lblOffset val="100"/>
        <c:noMultiLvlLbl val="0"/>
      </c:catAx>
      <c:valAx>
        <c:axId val="138737536"/>
        <c:scaling>
          <c:orientation val="minMax"/>
        </c:scaling>
        <c:delete val="0"/>
        <c:axPos val="l"/>
        <c:numFmt formatCode="General" sourceLinked="1"/>
        <c:majorTickMark val="out"/>
        <c:minorTickMark val="none"/>
        <c:tickLblPos val="nextTo"/>
        <c:crossAx val="138736000"/>
        <c:crosses val="autoZero"/>
        <c:crossBetween val="between"/>
      </c:valAx>
    </c:plotArea>
    <c:legend>
      <c:legendPos val="r"/>
      <c:layout/>
      <c:overlay val="0"/>
    </c:legend>
    <c:plotVisOnly val="1"/>
    <c:dispBlanksAs val="gap"/>
    <c:showDLblsOverMax val="0"/>
  </c:chart>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txPr>
    <a:bodyPr/>
    <a:lstStyle/>
    <a:p>
      <a:pPr>
        <a:defRPr sz="2000">
          <a:solidFill>
            <a:schemeClr val="dk1"/>
          </a:solidFill>
          <a:latin typeface="+mn-lt"/>
          <a:ea typeface="+mn-ea"/>
          <a:cs typeface="+mn-cs"/>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manualLayout>
          <c:layoutTarget val="inner"/>
          <c:xMode val="edge"/>
          <c:yMode val="edge"/>
          <c:x val="6.2030291510649122E-2"/>
          <c:y val="3.0708111806168205E-2"/>
          <c:w val="0.73416830093966656"/>
          <c:h val="0.76856284373505657"/>
        </c:manualLayout>
      </c:layout>
      <c:barChart>
        <c:barDir val="col"/>
        <c:grouping val="clustered"/>
        <c:varyColors val="0"/>
        <c:ser>
          <c:idx val="0"/>
          <c:order val="0"/>
          <c:tx>
            <c:strRef>
              <c:f>Sheet1!$A$2</c:f>
              <c:strCache>
                <c:ptCount val="1"/>
                <c:pt idx="0">
                  <c:v>Undergraduates</c:v>
                </c:pt>
              </c:strCache>
            </c:strRef>
          </c:tx>
          <c:invertIfNegative val="0"/>
          <c:cat>
            <c:strRef>
              <c:f>Sheet1!$B$1:$G$1</c:f>
              <c:strCache>
                <c:ptCount val="6"/>
                <c:pt idx="0">
                  <c:v>Moralisitc</c:v>
                </c:pt>
                <c:pt idx="1">
                  <c:v>Therapeutic</c:v>
                </c:pt>
                <c:pt idx="2">
                  <c:v>Deism</c:v>
                </c:pt>
                <c:pt idx="3">
                  <c:v>Ownership</c:v>
                </c:pt>
                <c:pt idx="4">
                  <c:v>Trust</c:v>
                </c:pt>
                <c:pt idx="5">
                  <c:v>Soul Searching</c:v>
                </c:pt>
              </c:strCache>
            </c:strRef>
          </c:cat>
          <c:val>
            <c:numRef>
              <c:f>Sheet1!$B$2:$G$2</c:f>
              <c:numCache>
                <c:formatCode>General</c:formatCode>
                <c:ptCount val="6"/>
                <c:pt idx="0">
                  <c:v>9</c:v>
                </c:pt>
                <c:pt idx="1">
                  <c:v>23</c:v>
                </c:pt>
                <c:pt idx="2">
                  <c:v>1</c:v>
                </c:pt>
                <c:pt idx="3">
                  <c:v>31</c:v>
                </c:pt>
                <c:pt idx="4">
                  <c:v>9</c:v>
                </c:pt>
                <c:pt idx="5">
                  <c:v>23</c:v>
                </c:pt>
              </c:numCache>
            </c:numRef>
          </c:val>
        </c:ser>
        <c:ser>
          <c:idx val="1"/>
          <c:order val="1"/>
          <c:tx>
            <c:strRef>
              <c:f>Sheet1!$A$3</c:f>
              <c:strCache>
                <c:ptCount val="1"/>
                <c:pt idx="0">
                  <c:v>Alumni</c:v>
                </c:pt>
              </c:strCache>
            </c:strRef>
          </c:tx>
          <c:invertIfNegative val="0"/>
          <c:cat>
            <c:strRef>
              <c:f>Sheet1!$B$1:$G$1</c:f>
              <c:strCache>
                <c:ptCount val="6"/>
                <c:pt idx="0">
                  <c:v>Moralisitc</c:v>
                </c:pt>
                <c:pt idx="1">
                  <c:v>Therapeutic</c:v>
                </c:pt>
                <c:pt idx="2">
                  <c:v>Deism</c:v>
                </c:pt>
                <c:pt idx="3">
                  <c:v>Ownership</c:v>
                </c:pt>
                <c:pt idx="4">
                  <c:v>Trust</c:v>
                </c:pt>
                <c:pt idx="5">
                  <c:v>Soul Searching</c:v>
                </c:pt>
              </c:strCache>
            </c:strRef>
          </c:cat>
          <c:val>
            <c:numRef>
              <c:f>Sheet1!$B$3:$G$3</c:f>
              <c:numCache>
                <c:formatCode>General</c:formatCode>
                <c:ptCount val="6"/>
                <c:pt idx="0">
                  <c:v>6.3</c:v>
                </c:pt>
                <c:pt idx="1">
                  <c:v>18.670000000000005</c:v>
                </c:pt>
                <c:pt idx="2">
                  <c:v>3.3</c:v>
                </c:pt>
                <c:pt idx="3">
                  <c:v>37.300000000000004</c:v>
                </c:pt>
                <c:pt idx="4">
                  <c:v>21.3</c:v>
                </c:pt>
                <c:pt idx="5">
                  <c:v>11</c:v>
                </c:pt>
              </c:numCache>
            </c:numRef>
          </c:val>
        </c:ser>
        <c:dLbls>
          <c:showLegendKey val="0"/>
          <c:showVal val="0"/>
          <c:showCatName val="0"/>
          <c:showSerName val="0"/>
          <c:showPercent val="0"/>
          <c:showBubbleSize val="0"/>
        </c:dLbls>
        <c:gapWidth val="150"/>
        <c:axId val="138763264"/>
        <c:axId val="138785536"/>
      </c:barChart>
      <c:catAx>
        <c:axId val="138763264"/>
        <c:scaling>
          <c:orientation val="minMax"/>
        </c:scaling>
        <c:delete val="0"/>
        <c:axPos val="b"/>
        <c:majorTickMark val="out"/>
        <c:minorTickMark val="none"/>
        <c:tickLblPos val="nextTo"/>
        <c:txPr>
          <a:bodyPr/>
          <a:lstStyle/>
          <a:p>
            <a:pPr>
              <a:defRPr sz="2000"/>
            </a:pPr>
            <a:endParaRPr lang="en-US"/>
          </a:p>
        </c:txPr>
        <c:crossAx val="138785536"/>
        <c:crosses val="autoZero"/>
        <c:auto val="1"/>
        <c:lblAlgn val="ctr"/>
        <c:lblOffset val="100"/>
        <c:noMultiLvlLbl val="0"/>
      </c:catAx>
      <c:valAx>
        <c:axId val="138785536"/>
        <c:scaling>
          <c:orientation val="minMax"/>
        </c:scaling>
        <c:delete val="0"/>
        <c:axPos val="l"/>
        <c:numFmt formatCode="General" sourceLinked="1"/>
        <c:majorTickMark val="out"/>
        <c:minorTickMark val="none"/>
        <c:tickLblPos val="nextTo"/>
        <c:txPr>
          <a:bodyPr/>
          <a:lstStyle/>
          <a:p>
            <a:pPr>
              <a:defRPr sz="2000"/>
            </a:pPr>
            <a:endParaRPr lang="en-US"/>
          </a:p>
        </c:txPr>
        <c:crossAx val="138763264"/>
        <c:crosses val="autoZero"/>
        <c:crossBetween val="between"/>
      </c:valAx>
    </c:plotArea>
    <c:legend>
      <c:legendPos val="r"/>
      <c:layout/>
      <c:overlay val="0"/>
      <c:txPr>
        <a:bodyPr/>
        <a:lstStyle/>
        <a:p>
          <a:pPr>
            <a:defRPr sz="2000"/>
          </a:pPr>
          <a:endParaRPr lang="en-US"/>
        </a:p>
      </c:txPr>
    </c:legend>
    <c:plotVisOnly val="1"/>
    <c:dispBlanksAs val="gap"/>
    <c:showDLblsOverMax val="0"/>
  </c:chart>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AA1BD22A-4072-41A7-B74B-906AF7A739A8}" type="datetimeFigureOut">
              <a:rPr lang="en-US" smtClean="0"/>
              <a:pPr/>
              <a:t>6/26/2014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A887A1B8-2CE3-4DBA-A885-89CCD9B0DBDB}" type="slidenum">
              <a:rPr lang="en-US" smtClean="0"/>
              <a:pPr/>
              <a:t>‹#›</a:t>
            </a:fld>
            <a:endParaRPr lang="en-US"/>
          </a:p>
        </p:txBody>
      </p:sp>
    </p:spTree>
    <p:extLst>
      <p:ext uri="{BB962C8B-B14F-4D97-AF65-F5344CB8AC3E}">
        <p14:creationId xmlns:p14="http://schemas.microsoft.com/office/powerpoint/2010/main" val="3412846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15" tIns="48307" rIns="96615" bIns="48307"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15" tIns="48307" rIns="96615" bIns="48307" rtlCol="0"/>
          <a:lstStyle>
            <a:lvl1pPr algn="r">
              <a:defRPr sz="1300"/>
            </a:lvl1pPr>
          </a:lstStyle>
          <a:p>
            <a:fld id="{E6CC2317-6751-4CD4-9995-8782DD78E936}" type="datetimeFigureOut">
              <a:rPr lang="en-US" smtClean="0"/>
              <a:pPr/>
              <a:t>6/26/2014</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15" tIns="48307" rIns="96615" bIns="48307"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15" tIns="48307" rIns="96615" bIns="4830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5"/>
            <a:ext cx="3169920" cy="480060"/>
          </a:xfrm>
          <a:prstGeom prst="rect">
            <a:avLst/>
          </a:prstGeom>
        </p:spPr>
        <p:txBody>
          <a:bodyPr vert="horz" lIns="96615" tIns="48307" rIns="96615" bIns="4830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15" tIns="48307" rIns="96615" bIns="48307" rtlCol="0" anchor="b"/>
          <a:lstStyle>
            <a:lvl1pPr algn="r">
              <a:defRPr sz="13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436043398"/>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77714">
              <a:defRPr/>
            </a:pPr>
            <a:r>
              <a:rPr lang="en-US" sz="1300" b="1" dirty="0" smtClean="0">
                <a:solidFill>
                  <a:srgbClr val="000000"/>
                </a:solidFill>
              </a:rPr>
              <a:t/>
            </a:r>
            <a:br>
              <a:rPr lang="en-US" sz="1300" b="1" dirty="0" smtClean="0">
                <a:solidFill>
                  <a:srgbClr val="000000"/>
                </a:solidFill>
              </a:rPr>
            </a:br>
            <a:r>
              <a:rPr lang="en-US" sz="1300" b="1" dirty="0" smtClean="0">
                <a:solidFill>
                  <a:srgbClr val="000000"/>
                </a:solidFill>
              </a:rPr>
              <a:t>Again our hypothesis was not supported. Undergraduates and alumni (figure 2) did show some signs of MTD. There was no significant difference in years since graduation or between men and women. Surprisingly, and positively, participants more often referred to ownership of their faith (a personal responsibility) and trust of God. </a:t>
            </a:r>
          </a:p>
          <a:p>
            <a:endParaRPr lang="en-US" dirty="0" smtClean="0"/>
          </a:p>
          <a:p>
            <a:r>
              <a:rPr lang="en-US" smtClean="0"/>
              <a:t>“Surprisingly and positively, participants more often used classic descriptors of faith—i.e., referred to ownership of their faith and trust in God—than MTD.</a:t>
            </a:r>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3" name="Picture Placeholder 13"/>
          <p:cNvSpPr>
            <a:spLocks noGrp="1"/>
          </p:cNvSpPr>
          <p:nvPr>
            <p:ph type="pic" sz="quarter" idx="15" hasCustomPrompt="1"/>
          </p:nvPr>
        </p:nvSpPr>
        <p:spPr>
          <a:xfrm>
            <a:off x="3457575" y="1219200"/>
            <a:ext cx="4419600" cy="2514600"/>
          </a:xfrm>
          <a:prstGeom prst="rect">
            <a:avLst/>
          </a:prstGeom>
        </p:spPr>
        <p:txBody>
          <a:bodyPr lIns="91436" tIns="45717" rIns="91436" bIns="45717" anchor="ctr"/>
          <a:lstStyle>
            <a:lvl1pPr algn="ctr">
              <a:buNone/>
              <a:defRPr sz="4000">
                <a:solidFill>
                  <a:schemeClr val="bg1"/>
                </a:solidFill>
              </a:defRPr>
            </a:lvl1pPr>
          </a:lstStyle>
          <a:p>
            <a:r>
              <a:rPr lang="en-US" dirty="0" smtClean="0"/>
              <a:t>LOGO</a:t>
            </a:r>
            <a:endParaRPr lang="en-US" dirty="0"/>
          </a:p>
        </p:txBody>
      </p:sp>
      <p:sp>
        <p:nvSpPr>
          <p:cNvPr id="4" name="Picture Placeholder 13"/>
          <p:cNvSpPr>
            <a:spLocks noGrp="1"/>
          </p:cNvSpPr>
          <p:nvPr>
            <p:ph type="pic" sz="quarter" idx="18" hasCustomPrompt="1"/>
          </p:nvPr>
        </p:nvSpPr>
        <p:spPr>
          <a:xfrm>
            <a:off x="36147375" y="1219200"/>
            <a:ext cx="4419600" cy="2514600"/>
          </a:xfrm>
          <a:prstGeom prst="rect">
            <a:avLst/>
          </a:prstGeom>
        </p:spPr>
        <p:txBody>
          <a:bodyPr lIns="91436" tIns="45717" rIns="91436" bIns="45717" anchor="ctr"/>
          <a:lstStyle>
            <a:lvl1pPr algn="ctr">
              <a:buNone/>
              <a:defRPr sz="4000">
                <a:solidFill>
                  <a:schemeClr val="bg1"/>
                </a:solidFill>
              </a:defRPr>
            </a:lvl1pPr>
          </a:lstStyle>
          <a:p>
            <a:r>
              <a:rPr lang="en-US" dirty="0" smtClean="0"/>
              <a:t>LOGO</a:t>
            </a:r>
            <a:endParaRPr lang="en-US" dirty="0"/>
          </a:p>
        </p:txBody>
      </p:sp>
      <p:sp>
        <p:nvSpPr>
          <p:cNvPr id="5" name="Text Placeholder 3"/>
          <p:cNvSpPr>
            <a:spLocks noGrp="1"/>
          </p:cNvSpPr>
          <p:nvPr>
            <p:ph type="body" sz="quarter" idx="21" hasCustomPrompt="1"/>
          </p:nvPr>
        </p:nvSpPr>
        <p:spPr>
          <a:xfrm>
            <a:off x="11252201" y="6021371"/>
            <a:ext cx="21421724"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22" hasCustomPrompt="1"/>
          </p:nvPr>
        </p:nvSpPr>
        <p:spPr>
          <a:xfrm>
            <a:off x="11242675" y="5267326"/>
            <a:ext cx="21431250"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2"/>
                </a:solidFill>
              </a:defRPr>
            </a:lvl1pPr>
          </a:lstStyle>
          <a:p>
            <a:pPr lvl="0"/>
            <a:r>
              <a:rPr lang="en-US" dirty="0" smtClean="0"/>
              <a:t>(click to edit)  MATERIALS &amp; METHODS</a:t>
            </a:r>
            <a:endParaRPr lang="en-US" dirty="0"/>
          </a:p>
        </p:txBody>
      </p:sp>
      <p:sp>
        <p:nvSpPr>
          <p:cNvPr id="7" name="Text Placeholder 3"/>
          <p:cNvSpPr>
            <a:spLocks noGrp="1"/>
          </p:cNvSpPr>
          <p:nvPr>
            <p:ph type="body" sz="quarter" idx="23" hasCustomPrompt="1"/>
          </p:nvPr>
        </p:nvSpPr>
        <p:spPr>
          <a:xfrm>
            <a:off x="11252201" y="20505756"/>
            <a:ext cx="21421724"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8" name="Text Placeholder 5"/>
          <p:cNvSpPr>
            <a:spLocks noGrp="1"/>
          </p:cNvSpPr>
          <p:nvPr>
            <p:ph type="body" sz="quarter" idx="24" hasCustomPrompt="1"/>
          </p:nvPr>
        </p:nvSpPr>
        <p:spPr>
          <a:xfrm>
            <a:off x="11252201" y="19751711"/>
            <a:ext cx="21421724"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2"/>
                </a:solidFill>
              </a:defRPr>
            </a:lvl1pPr>
          </a:lstStyle>
          <a:p>
            <a:pPr lvl="0"/>
            <a:r>
              <a:rPr lang="en-US" dirty="0" smtClean="0"/>
              <a:t>(click to edit)  RESULTS</a:t>
            </a:r>
            <a:endParaRPr lang="en-US" dirty="0"/>
          </a:p>
        </p:txBody>
      </p:sp>
      <p:sp>
        <p:nvSpPr>
          <p:cNvPr id="9" name="Text Placeholder 76"/>
          <p:cNvSpPr>
            <a:spLocks noGrp="1"/>
          </p:cNvSpPr>
          <p:nvPr>
            <p:ph type="body" sz="quarter" idx="150" hasCustomPrompt="1"/>
          </p:nvPr>
        </p:nvSpPr>
        <p:spPr>
          <a:xfrm>
            <a:off x="11252201" y="3185162"/>
            <a:ext cx="21421724" cy="1280160"/>
          </a:xfrm>
          <a:prstGeom prst="rect">
            <a:avLst/>
          </a:prstGeom>
        </p:spPr>
        <p:txBody>
          <a:bodyPr/>
          <a:lstStyle>
            <a:lvl1pPr algn="ctr">
              <a:buFontTx/>
              <a:buNone/>
              <a:defRPr sz="5400">
                <a:solidFill>
                  <a:schemeClr val="bg2"/>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10" name="Text Placeholder 76"/>
          <p:cNvSpPr>
            <a:spLocks noGrp="1"/>
          </p:cNvSpPr>
          <p:nvPr>
            <p:ph type="body" sz="quarter" idx="151" hasCustomPrompt="1"/>
          </p:nvPr>
        </p:nvSpPr>
        <p:spPr>
          <a:xfrm>
            <a:off x="11242675" y="1905002"/>
            <a:ext cx="21431250" cy="1280160"/>
          </a:xfrm>
          <a:prstGeom prst="rect">
            <a:avLst/>
          </a:prstGeom>
        </p:spPr>
        <p:txBody>
          <a:bodyPr/>
          <a:lstStyle>
            <a:lvl1pPr algn="ctr">
              <a:buFontTx/>
              <a:buNone/>
              <a:defRPr sz="7200">
                <a:solidFill>
                  <a:schemeClr val="bg2"/>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11" name="Title 1"/>
          <p:cNvSpPr>
            <a:spLocks noGrp="1"/>
          </p:cNvSpPr>
          <p:nvPr>
            <p:ph type="title" hasCustomPrompt="1"/>
          </p:nvPr>
        </p:nvSpPr>
        <p:spPr>
          <a:xfrm>
            <a:off x="11242675" y="457202"/>
            <a:ext cx="21431250" cy="1447800"/>
          </a:xfrm>
          <a:prstGeom prst="rect">
            <a:avLst/>
          </a:prstGeom>
        </p:spPr>
        <p:txBody>
          <a:bodyPr lIns="91436" tIns="45717" rIns="91436" bIns="45717" anchor="ctr" anchorCtr="0"/>
          <a:lstStyle>
            <a:lvl1pPr>
              <a:defRPr b="1">
                <a:solidFill>
                  <a:schemeClr val="bg2"/>
                </a:solidFill>
              </a:defRPr>
            </a:lvl1pPr>
          </a:lstStyle>
          <a:p>
            <a:r>
              <a:rPr lang="en-US" dirty="0" smtClean="0"/>
              <a:t>Click here to add the poster title</a:t>
            </a:r>
            <a:endParaRPr lang="en-US" dirty="0"/>
          </a:p>
        </p:txBody>
      </p:sp>
      <p:sp>
        <p:nvSpPr>
          <p:cNvPr id="13" name="Text Placeholder 5"/>
          <p:cNvSpPr>
            <a:spLocks noGrp="1"/>
          </p:cNvSpPr>
          <p:nvPr>
            <p:ph type="body" sz="quarter" idx="11" hasCustomPrompt="1"/>
          </p:nvPr>
        </p:nvSpPr>
        <p:spPr>
          <a:xfrm>
            <a:off x="527049" y="5267325"/>
            <a:ext cx="10196513"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2"/>
                </a:solidFill>
              </a:defRPr>
            </a:lvl1pPr>
          </a:lstStyle>
          <a:p>
            <a:pPr lvl="0"/>
            <a:r>
              <a:rPr lang="en-US" dirty="0" smtClean="0"/>
              <a:t>(click to edit) INTRODUCTION or ABSTRACT</a:t>
            </a:r>
            <a:endParaRPr lang="en-US" dirty="0"/>
          </a:p>
        </p:txBody>
      </p:sp>
      <p:sp>
        <p:nvSpPr>
          <p:cNvPr id="15" name="Text Placeholder 3"/>
          <p:cNvSpPr>
            <a:spLocks noGrp="1"/>
          </p:cNvSpPr>
          <p:nvPr>
            <p:ph type="body" sz="quarter" idx="10" hasCustomPrompt="1"/>
          </p:nvPr>
        </p:nvSpPr>
        <p:spPr>
          <a:xfrm>
            <a:off x="527049" y="6021370"/>
            <a:ext cx="10196513"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16" name="Text Placeholder 5"/>
          <p:cNvSpPr>
            <a:spLocks noGrp="1"/>
          </p:cNvSpPr>
          <p:nvPr>
            <p:ph type="body" sz="quarter" idx="20" hasCustomPrompt="1"/>
          </p:nvPr>
        </p:nvSpPr>
        <p:spPr>
          <a:xfrm>
            <a:off x="517525" y="14197507"/>
            <a:ext cx="10210799"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2"/>
                </a:solidFill>
              </a:defRPr>
            </a:lvl1pPr>
          </a:lstStyle>
          <a:p>
            <a:pPr lvl="0"/>
            <a:r>
              <a:rPr lang="en-US" dirty="0" smtClean="0"/>
              <a:t>(click to edit)  OBJECTIVES</a:t>
            </a:r>
            <a:endParaRPr lang="en-US" dirty="0"/>
          </a:p>
        </p:txBody>
      </p:sp>
      <p:sp>
        <p:nvSpPr>
          <p:cNvPr id="17" name="Text Placeholder 3"/>
          <p:cNvSpPr>
            <a:spLocks noGrp="1"/>
          </p:cNvSpPr>
          <p:nvPr>
            <p:ph type="body" sz="quarter" idx="96" hasCustomPrompt="1"/>
          </p:nvPr>
        </p:nvSpPr>
        <p:spPr>
          <a:xfrm>
            <a:off x="527049" y="14951552"/>
            <a:ext cx="10201275"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18" name="Text Placeholder 5"/>
          <p:cNvSpPr>
            <a:spLocks noGrp="1"/>
          </p:cNvSpPr>
          <p:nvPr>
            <p:ph type="body" sz="quarter" idx="25" hasCustomPrompt="1"/>
          </p:nvPr>
        </p:nvSpPr>
        <p:spPr>
          <a:xfrm>
            <a:off x="33185100" y="5267325"/>
            <a:ext cx="10201275"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2"/>
                </a:solidFill>
              </a:defRPr>
            </a:lvl1pPr>
          </a:lstStyle>
          <a:p>
            <a:pPr lvl="0"/>
            <a:r>
              <a:rPr lang="en-US" dirty="0" smtClean="0"/>
              <a:t>(click to edit)  CONCLUSIONS</a:t>
            </a:r>
            <a:endParaRPr lang="en-US" dirty="0"/>
          </a:p>
        </p:txBody>
      </p:sp>
      <p:sp>
        <p:nvSpPr>
          <p:cNvPr id="19" name="Text Placeholder 3"/>
          <p:cNvSpPr>
            <a:spLocks noGrp="1"/>
          </p:cNvSpPr>
          <p:nvPr>
            <p:ph type="body" sz="quarter" idx="26" hasCustomPrompt="1"/>
          </p:nvPr>
        </p:nvSpPr>
        <p:spPr>
          <a:xfrm>
            <a:off x="33185099" y="6021370"/>
            <a:ext cx="10201275"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7" hasCustomPrompt="1"/>
          </p:nvPr>
        </p:nvSpPr>
        <p:spPr>
          <a:xfrm>
            <a:off x="33185098" y="14257357"/>
            <a:ext cx="10201275"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2"/>
                </a:solidFill>
              </a:defRPr>
            </a:lvl1pPr>
          </a:lstStyle>
          <a:p>
            <a:pPr lvl="0"/>
            <a:r>
              <a:rPr lang="en-US" dirty="0" smtClean="0"/>
              <a:t>(click to edit)  REFERENCES</a:t>
            </a:r>
            <a:endParaRPr lang="en-US" dirty="0"/>
          </a:p>
        </p:txBody>
      </p:sp>
      <p:sp>
        <p:nvSpPr>
          <p:cNvPr id="21" name="Text Placeholder 3"/>
          <p:cNvSpPr>
            <a:spLocks noGrp="1"/>
          </p:cNvSpPr>
          <p:nvPr>
            <p:ph type="body" sz="quarter" idx="28" hasCustomPrompt="1"/>
          </p:nvPr>
        </p:nvSpPr>
        <p:spPr>
          <a:xfrm>
            <a:off x="33185097" y="15011402"/>
            <a:ext cx="10201275"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9" hasCustomPrompt="1"/>
          </p:nvPr>
        </p:nvSpPr>
        <p:spPr>
          <a:xfrm>
            <a:off x="33185095" y="25679401"/>
            <a:ext cx="10201275"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2"/>
                </a:solidFill>
              </a:defRPr>
            </a:lvl1pPr>
          </a:lstStyle>
          <a:p>
            <a:pPr lvl="0"/>
            <a:r>
              <a:rPr lang="en-US" dirty="0" smtClean="0"/>
              <a:t>(click to edit)  ACKNOWLEDGEMENTS or  CONTACT</a:t>
            </a:r>
            <a:endParaRPr lang="en-US" dirty="0"/>
          </a:p>
        </p:txBody>
      </p:sp>
      <p:sp>
        <p:nvSpPr>
          <p:cNvPr id="23" name="Text Placeholder 3"/>
          <p:cNvSpPr>
            <a:spLocks noGrp="1"/>
          </p:cNvSpPr>
          <p:nvPr>
            <p:ph type="body" sz="quarter" idx="30" hasCustomPrompt="1"/>
          </p:nvPr>
        </p:nvSpPr>
        <p:spPr>
          <a:xfrm>
            <a:off x="33185096" y="26433446"/>
            <a:ext cx="10201275"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48C33-5B8E-40C1-A049-7C6596593419}" type="datetimeFigureOut">
              <a:rPr lang="en-US" smtClean="0"/>
              <a:pPr/>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75C542-C6CC-4596-B79C-3C51F8F844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848C33-5B8E-40C1-A049-7C6596593419}"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5C542-C6CC-4596-B79C-3C51F8F844A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7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1317625"/>
            <a:ext cx="29475113" cy="28087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848C33-5B8E-40C1-A049-7C6596593419}"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5C542-C6CC-4596-B79C-3C51F8F844A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848C33-5B8E-40C1-A049-7C6596593419}" type="datetimeFigureOut">
              <a:rPr lang="en-US" smtClean="0"/>
              <a:pPr/>
              <a:t>6/26/2014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75C542-C6CC-4596-B79C-3C51F8F844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848C33-5B8E-40C1-A049-7C6596593419}"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5C542-C6CC-4596-B79C-3C51F8F844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848C33-5B8E-40C1-A049-7C6596593419}"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5C542-C6CC-4596-B79C-3C51F8F844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848C33-5B8E-40C1-A049-7C6596593419}"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5C542-C6CC-4596-B79C-3C51F8F844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5"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848C33-5B8E-40C1-A049-7C6596593419}" type="datetimeFigureOut">
              <a:rPr lang="en-US" smtClean="0"/>
              <a:pPr/>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75C542-C6CC-4596-B79C-3C51F8F844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848C33-5B8E-40C1-A049-7C6596593419}" type="datetimeFigureOut">
              <a:rPr lang="en-US" smtClean="0"/>
              <a:pPr/>
              <a:t>6/26/2014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75C542-C6CC-4596-B79C-3C51F8F844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848C33-5B8E-40C1-A049-7C6596593419}" type="datetimeFigureOut">
              <a:rPr lang="en-US" smtClean="0"/>
              <a:pPr/>
              <a:t>6/26/2014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75C542-C6CC-4596-B79C-3C51F8F844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48C33-5B8E-40C1-A049-7C6596593419}" type="datetimeFigureOut">
              <a:rPr lang="en-US" smtClean="0"/>
              <a:pPr/>
              <a:t>6/26/2014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75C542-C6CC-4596-B79C-3C51F8F844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48C33-5B8E-40C1-A049-7C6596593419}" type="datetimeFigureOut">
              <a:rPr lang="en-US" smtClean="0"/>
              <a:pPr/>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75C542-C6CC-4596-B79C-3C51F8F844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60000"/>
                <a:lumOff val="40000"/>
              </a:schemeClr>
            </a:gs>
            <a:gs pos="40000">
              <a:schemeClr val="bg2">
                <a:tint val="45000"/>
                <a:shade val="99000"/>
                <a:satMod val="350000"/>
              </a:schemeClr>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1"/>
            <a:ext cx="43891200" cy="4371975"/>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flipV="1">
            <a:off x="0" y="4371975"/>
            <a:ext cx="43891200" cy="433386"/>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baseline="-25000" dirty="0"/>
          </a:p>
        </p:txBody>
      </p:sp>
      <p:sp>
        <p:nvSpPr>
          <p:cNvPr id="15" name="Rectangle 35"/>
          <p:cNvSpPr>
            <a:spLocks noChangeArrowheads="1"/>
          </p:cNvSpPr>
          <p:nvPr/>
        </p:nvSpPr>
        <p:spPr bwMode="auto">
          <a:xfrm>
            <a:off x="33175576" y="5257799"/>
            <a:ext cx="10201272" cy="26746200"/>
          </a:xfrm>
          <a:prstGeom prst="rect">
            <a:avLst/>
          </a:prstGeom>
          <a:ln>
            <a:solidFill>
              <a:schemeClr val="accent5">
                <a:lumMod val="50000"/>
              </a:schemeClr>
            </a:solidFill>
            <a:headEnd/>
            <a:tailEnd/>
          </a:ln>
        </p:spPr>
        <p:style>
          <a:lnRef idx="2">
            <a:schemeClr val="accent1"/>
          </a:lnRef>
          <a:fillRef idx="1">
            <a:schemeClr val="lt1"/>
          </a:fillRef>
          <a:effectRef idx="0">
            <a:schemeClr val="accent1"/>
          </a:effectRef>
          <a:fontRef idx="minor">
            <a:schemeClr val="dk1"/>
          </a:fontRef>
        </p:style>
        <p:txBody>
          <a:bodyPr wrap="none" lIns="91436" tIns="45717" rIns="91436" bIns="45717" anchor="ctr"/>
          <a:lstStyle/>
          <a:p>
            <a:pPr>
              <a:defRPr/>
            </a:pPr>
            <a:endParaRPr lang="en-US" dirty="0"/>
          </a:p>
        </p:txBody>
      </p:sp>
      <p:sp>
        <p:nvSpPr>
          <p:cNvPr id="16" name="Rectangle 33"/>
          <p:cNvSpPr>
            <a:spLocks noChangeArrowheads="1"/>
          </p:cNvSpPr>
          <p:nvPr/>
        </p:nvSpPr>
        <p:spPr bwMode="auto">
          <a:xfrm>
            <a:off x="11233151" y="5257800"/>
            <a:ext cx="21428073" cy="26746200"/>
          </a:xfrm>
          <a:prstGeom prst="rect">
            <a:avLst/>
          </a:prstGeom>
          <a:ln>
            <a:solidFill>
              <a:schemeClr val="accent5">
                <a:lumMod val="50000"/>
              </a:schemeClr>
            </a:solidFill>
            <a:headEnd/>
            <a:tailEnd/>
          </a:ln>
        </p:spPr>
        <p:style>
          <a:lnRef idx="2">
            <a:schemeClr val="accent1"/>
          </a:lnRef>
          <a:fillRef idx="1">
            <a:schemeClr val="lt1"/>
          </a:fillRef>
          <a:effectRef idx="0">
            <a:schemeClr val="accent1"/>
          </a:effectRef>
          <a:fontRef idx="minor">
            <a:schemeClr val="dk1"/>
          </a:fontRef>
        </p:style>
        <p:txBody>
          <a:bodyPr wrap="none" lIns="91436" tIns="45717" rIns="91436" bIns="45717" anchor="ctr"/>
          <a:lstStyle/>
          <a:p>
            <a:pPr>
              <a:defRPr/>
            </a:pPr>
            <a:endParaRPr lang="en-US" dirty="0"/>
          </a:p>
        </p:txBody>
      </p:sp>
      <p:sp>
        <p:nvSpPr>
          <p:cNvPr id="25" name="Rectangle 33"/>
          <p:cNvSpPr>
            <a:spLocks noChangeArrowheads="1"/>
          </p:cNvSpPr>
          <p:nvPr/>
        </p:nvSpPr>
        <p:spPr bwMode="auto">
          <a:xfrm>
            <a:off x="514352" y="5267324"/>
            <a:ext cx="10204447" cy="26736675"/>
          </a:xfrm>
          <a:prstGeom prst="rect">
            <a:avLst/>
          </a:prstGeom>
          <a:ln>
            <a:solidFill>
              <a:schemeClr val="accent5">
                <a:lumMod val="50000"/>
              </a:schemeClr>
            </a:solidFill>
            <a:headEnd/>
            <a:tailEnd/>
          </a:ln>
        </p:spPr>
        <p:style>
          <a:lnRef idx="2">
            <a:schemeClr val="accent1"/>
          </a:lnRef>
          <a:fillRef idx="1">
            <a:schemeClr val="lt1"/>
          </a:fillRef>
          <a:effectRef idx="0">
            <a:schemeClr val="accent1"/>
          </a:effectRef>
          <a:fontRef idx="minor">
            <a:schemeClr val="dk1"/>
          </a:fontRef>
        </p:style>
        <p:txBody>
          <a:bodyPr wrap="none" lIns="91436" tIns="45717" rIns="91436" bIns="45717" anchor="ctr"/>
          <a:lstStyle/>
          <a:p>
            <a:pPr>
              <a:defRPr/>
            </a:pPr>
            <a:endParaRPr lang="en-US" dirty="0"/>
          </a:p>
        </p:txBody>
      </p:sp>
    </p:spTree>
  </p:cSld>
  <p:clrMap bg1="dk1" tx1="lt1" bg2="dk2" tx2="lt2" accent1="accent1" accent2="accent2" accent3="accent3" accent4="accent4" accent5="accent5" accent6="accent6" hlink="hlink" folHlink="folHlink"/>
  <p:sldLayoutIdLst>
    <p:sldLayoutId id="2147483679" r:id="rId1"/>
  </p:sldLayoutIdLst>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3925" y="1317625"/>
            <a:ext cx="39503350" cy="548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3925" y="7680325"/>
            <a:ext cx="39503350" cy="217249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3925" y="30510163"/>
            <a:ext cx="10242550" cy="1752600"/>
          </a:xfrm>
          <a:prstGeom prst="rect">
            <a:avLst/>
          </a:prstGeom>
        </p:spPr>
        <p:txBody>
          <a:bodyPr vert="horz" lIns="91440" tIns="45720" rIns="91440" bIns="45720" rtlCol="0" anchor="ctr"/>
          <a:lstStyle>
            <a:lvl1pPr algn="l">
              <a:defRPr sz="1200">
                <a:solidFill>
                  <a:schemeClr val="tx1">
                    <a:tint val="75000"/>
                  </a:schemeClr>
                </a:solidFill>
              </a:defRPr>
            </a:lvl1pPr>
          </a:lstStyle>
          <a:p>
            <a:fld id="{0E848C33-5B8E-40C1-A049-7C6596593419}" type="datetimeFigureOut">
              <a:rPr lang="en-US" smtClean="0"/>
              <a:pPr/>
              <a:t>6/26/2014</a:t>
            </a:fld>
            <a:endParaRPr lang="en-US"/>
          </a:p>
        </p:txBody>
      </p:sp>
      <p:sp>
        <p:nvSpPr>
          <p:cNvPr id="5" name="Footer Placeholder 4"/>
          <p:cNvSpPr>
            <a:spLocks noGrp="1"/>
          </p:cNvSpPr>
          <p:nvPr>
            <p:ph type="ftr" sz="quarter" idx="3"/>
          </p:nvPr>
        </p:nvSpPr>
        <p:spPr>
          <a:xfrm>
            <a:off x="14995525" y="30510163"/>
            <a:ext cx="13900150" cy="1752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4725" y="30510163"/>
            <a:ext cx="10242550" cy="1752600"/>
          </a:xfrm>
          <a:prstGeom prst="rect">
            <a:avLst/>
          </a:prstGeom>
        </p:spPr>
        <p:txBody>
          <a:bodyPr vert="horz" lIns="91440" tIns="45720" rIns="91440" bIns="45720" rtlCol="0" anchor="ctr"/>
          <a:lstStyle>
            <a:lvl1pPr algn="r">
              <a:defRPr sz="1200">
                <a:solidFill>
                  <a:schemeClr val="tx1">
                    <a:tint val="75000"/>
                  </a:schemeClr>
                </a:solidFill>
              </a:defRPr>
            </a:lvl1pPr>
          </a:lstStyle>
          <a:p>
            <a:fld id="{DE75C542-C6CC-4596-B79C-3C51F8F844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chart" Target="../charts/chart1.xml"/><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chart" Target="../charts/chart3.xml"/><Relationship Id="rId4" Type="http://schemas.openxmlformats.org/officeDocument/2006/relationships/chart" Target="../charts/chart2.xml"/><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 name="Text Placeholder 60"/>
          <p:cNvSpPr>
            <a:spLocks noGrp="1"/>
          </p:cNvSpPr>
          <p:nvPr>
            <p:ph type="body" sz="quarter" idx="21"/>
          </p:nvPr>
        </p:nvSpPr>
        <p:spPr>
          <a:xfrm>
            <a:off x="21219780" y="7256564"/>
            <a:ext cx="11181180" cy="8034296"/>
          </a:xfrm>
        </p:spPr>
        <p:style>
          <a:lnRef idx="1">
            <a:schemeClr val="accent1"/>
          </a:lnRef>
          <a:fillRef idx="2">
            <a:schemeClr val="accent1"/>
          </a:fillRef>
          <a:effectRef idx="1">
            <a:schemeClr val="accent1"/>
          </a:effectRef>
          <a:fontRef idx="minor">
            <a:schemeClr val="dk1"/>
          </a:fontRef>
        </p:style>
        <p:txBody>
          <a:bodyPr/>
          <a:lstStyle/>
          <a:p>
            <a:pPr marL="387350" indent="-387350">
              <a:spcBef>
                <a:spcPct val="0"/>
              </a:spcBef>
            </a:pPr>
            <a:r>
              <a:rPr lang="en-US" sz="3000" b="1" dirty="0" smtClean="0"/>
              <a:t>An email containing a link to our survey on Survey Monkey™ was sent to Gordon freshmen and seniors and to 2006, 2008, and 2010 Gordon and Wheaton alumni.  </a:t>
            </a:r>
          </a:p>
          <a:p>
            <a:pPr marL="387350" indent="-387350">
              <a:spcBef>
                <a:spcPct val="0"/>
              </a:spcBef>
            </a:pPr>
            <a:r>
              <a:rPr lang="en-US" sz="3000" b="1" dirty="0" smtClean="0"/>
              <a:t>One-on-one phone or face-to-face follow-up interviews, lasting approximately 30 minutes, were then conducted.</a:t>
            </a:r>
          </a:p>
          <a:p>
            <a:pPr marL="387350" indent="-387350">
              <a:spcBef>
                <a:spcPct val="0"/>
              </a:spcBef>
            </a:pPr>
            <a:r>
              <a:rPr lang="en-US" sz="3000" b="1" dirty="0" smtClean="0"/>
              <a:t>At the beginning of every interview, informed consent was obtained and no names were used during the interviews. Interviews were audio recorded and then transcribed.</a:t>
            </a:r>
          </a:p>
          <a:p>
            <a:pPr marL="387350" indent="-387350">
              <a:spcBef>
                <a:spcPct val="0"/>
              </a:spcBef>
            </a:pPr>
            <a:endParaRPr lang="en-US" sz="3000" b="1" dirty="0" smtClean="0">
              <a:solidFill>
                <a:srgbClr val="FF0000"/>
              </a:solidFill>
            </a:endParaRPr>
          </a:p>
          <a:p>
            <a:pPr>
              <a:spcBef>
                <a:spcPct val="0"/>
              </a:spcBef>
            </a:pPr>
            <a:r>
              <a:rPr lang="en-US" sz="3000" b="1" dirty="0" smtClean="0">
                <a:solidFill>
                  <a:srgbClr val="000000"/>
                </a:solidFill>
              </a:rPr>
              <a:t>Responses to the following two questions were explored by open coding:</a:t>
            </a:r>
          </a:p>
          <a:p>
            <a:pPr marL="514350" indent="-514350">
              <a:spcBef>
                <a:spcPct val="0"/>
              </a:spcBef>
              <a:buAutoNum type="arabicParenBoth"/>
            </a:pPr>
            <a:r>
              <a:rPr lang="en-US" sz="3000" b="1" dirty="0" smtClean="0"/>
              <a:t>When you matriculated at college/currently, what denomination were/are you most connected to? (</a:t>
            </a:r>
            <a:r>
              <a:rPr lang="en-US" sz="3000" b="1" i="1" dirty="0" smtClean="0"/>
              <a:t>alumni only</a:t>
            </a:r>
            <a:r>
              <a:rPr lang="en-US" sz="3000" b="1" dirty="0" smtClean="0"/>
              <a:t>)</a:t>
            </a:r>
          </a:p>
          <a:p>
            <a:pPr marL="514350" indent="-514350">
              <a:spcBef>
                <a:spcPct val="0"/>
              </a:spcBef>
              <a:buAutoNum type="arabicParenBoth"/>
            </a:pPr>
            <a:r>
              <a:rPr lang="en-US" sz="3000" b="1" dirty="0" smtClean="0"/>
              <a:t>Since coming to college, how has your faith changed? Give three turning points/markers. (</a:t>
            </a:r>
            <a:r>
              <a:rPr lang="en-US" sz="3000" b="1" i="1" dirty="0" smtClean="0"/>
              <a:t>alumni and undergraduates</a:t>
            </a:r>
            <a:r>
              <a:rPr lang="en-US" sz="3000" b="1" dirty="0" smtClean="0"/>
              <a:t>)</a:t>
            </a:r>
          </a:p>
          <a:p>
            <a:endParaRPr lang="en-US" dirty="0"/>
          </a:p>
        </p:txBody>
      </p:sp>
      <p:sp>
        <p:nvSpPr>
          <p:cNvPr id="28" name="Text Placeholder 8"/>
          <p:cNvSpPr>
            <a:spLocks noGrp="1"/>
          </p:cNvSpPr>
          <p:nvPr>
            <p:ph type="body" sz="quarter" idx="22"/>
          </p:nvPr>
        </p:nvSpPr>
        <p:spPr>
          <a:xfrm>
            <a:off x="21219780" y="6314723"/>
            <a:ext cx="11229973" cy="941841"/>
          </a:xfrm>
        </p:spPr>
        <p:txBody>
          <a:bodyPr/>
          <a:lstStyle/>
          <a:p>
            <a:r>
              <a:rPr lang="en-US" sz="4400" dirty="0" smtClean="0">
                <a:solidFill>
                  <a:schemeClr val="tx1"/>
                </a:solidFill>
                <a:latin typeface="Trebuchet MS" pitchFamily="34" charset="0"/>
              </a:rPr>
              <a:t>Procedure</a:t>
            </a:r>
            <a:endParaRPr lang="en-US" sz="4400" dirty="0">
              <a:solidFill>
                <a:schemeClr val="tx1"/>
              </a:solidFill>
              <a:latin typeface="Trebuchet MS" pitchFamily="34" charset="0"/>
            </a:endParaRPr>
          </a:p>
        </p:txBody>
      </p:sp>
      <p:sp>
        <p:nvSpPr>
          <p:cNvPr id="29" name="Text Placeholder 9"/>
          <p:cNvSpPr>
            <a:spLocks noGrp="1"/>
          </p:cNvSpPr>
          <p:nvPr>
            <p:ph type="body" sz="quarter" idx="23"/>
          </p:nvPr>
        </p:nvSpPr>
        <p:spPr>
          <a:xfrm>
            <a:off x="21265874" y="16354172"/>
            <a:ext cx="11229973" cy="3113094"/>
          </a:xfrm>
        </p:spPr>
        <p:style>
          <a:lnRef idx="1">
            <a:schemeClr val="accent1"/>
          </a:lnRef>
          <a:fillRef idx="2">
            <a:schemeClr val="accent1"/>
          </a:fillRef>
          <a:effectRef idx="1">
            <a:schemeClr val="accent1"/>
          </a:effectRef>
          <a:fontRef idx="minor">
            <a:schemeClr val="dk1"/>
          </a:fontRef>
        </p:style>
        <p:txBody>
          <a:bodyPr/>
          <a:lstStyle/>
          <a:p>
            <a:r>
              <a:rPr lang="en-US" sz="3000" b="1" dirty="0" smtClean="0"/>
              <a:t>Hypothesis 1 that alumni will move away from faith was not supported. Students are highly religious and remain so. There was no significant difference in years since graduation (figure 1). 40% of participants stayed with their same denomination and 84% stayed within the same denominational category.</a:t>
            </a:r>
          </a:p>
          <a:p>
            <a:endParaRPr lang="en-US" sz="3000" b="1" dirty="0" smtClean="0"/>
          </a:p>
          <a:p>
            <a:endParaRPr lang="en-US" sz="3000" b="1" dirty="0" smtClean="0"/>
          </a:p>
          <a:p>
            <a:endParaRPr lang="en-US" sz="3000" b="1" dirty="0" smtClean="0"/>
          </a:p>
          <a:p>
            <a:endParaRPr lang="en-US" sz="3000" b="1" dirty="0" smtClean="0"/>
          </a:p>
          <a:p>
            <a:endParaRPr lang="en-US" sz="3000" b="1" dirty="0" smtClean="0"/>
          </a:p>
          <a:p>
            <a:endParaRPr lang="en-US" sz="3000" b="1" dirty="0" smtClean="0"/>
          </a:p>
          <a:p>
            <a:endParaRPr lang="en-US" sz="3000" b="1" dirty="0" smtClean="0"/>
          </a:p>
          <a:p>
            <a:endParaRPr lang="en-US" sz="3000" b="1" u="sng" dirty="0" smtClean="0">
              <a:solidFill>
                <a:srgbClr val="000000"/>
              </a:solidFill>
            </a:endParaRPr>
          </a:p>
          <a:p>
            <a:endParaRPr lang="en-US" sz="3000" b="1" u="sng" dirty="0" smtClean="0"/>
          </a:p>
          <a:p>
            <a:endParaRPr lang="en-US" sz="3200" b="1" dirty="0" smtClean="0"/>
          </a:p>
          <a:p>
            <a:endParaRPr lang="en-US" sz="3200" b="1" dirty="0" smtClean="0"/>
          </a:p>
          <a:p>
            <a:endParaRPr lang="en-US" sz="3200" b="1" dirty="0" smtClean="0"/>
          </a:p>
          <a:p>
            <a:endParaRPr lang="en-US" sz="3200" dirty="0"/>
          </a:p>
        </p:txBody>
      </p:sp>
      <p:sp>
        <p:nvSpPr>
          <p:cNvPr id="30" name="Text Placeholder 10"/>
          <p:cNvSpPr>
            <a:spLocks noGrp="1"/>
          </p:cNvSpPr>
          <p:nvPr>
            <p:ph type="body" sz="quarter" idx="24"/>
          </p:nvPr>
        </p:nvSpPr>
        <p:spPr>
          <a:xfrm>
            <a:off x="21265874" y="15611549"/>
            <a:ext cx="11254368" cy="861766"/>
          </a:xfrm>
        </p:spPr>
        <p:txBody>
          <a:bodyPr/>
          <a:lstStyle/>
          <a:p>
            <a:r>
              <a:rPr lang="en-US" sz="4400" dirty="0" smtClean="0">
                <a:solidFill>
                  <a:schemeClr val="tx1"/>
                </a:solidFill>
                <a:latin typeface="Trebuchet MS" pitchFamily="34" charset="0"/>
              </a:rPr>
              <a:t>Hypothesis 1</a:t>
            </a:r>
            <a:endParaRPr lang="en-US" sz="4400" dirty="0">
              <a:solidFill>
                <a:schemeClr val="tx1"/>
              </a:solidFill>
              <a:latin typeface="Trebuchet MS" pitchFamily="34" charset="0"/>
            </a:endParaRPr>
          </a:p>
        </p:txBody>
      </p:sp>
      <p:sp>
        <p:nvSpPr>
          <p:cNvPr id="33" name="Text Placeholder 20"/>
          <p:cNvSpPr>
            <a:spLocks noGrp="1"/>
          </p:cNvSpPr>
          <p:nvPr>
            <p:ph type="body" sz="quarter" idx="150"/>
          </p:nvPr>
        </p:nvSpPr>
        <p:spPr>
          <a:xfrm>
            <a:off x="11290801" y="3220450"/>
            <a:ext cx="21431250" cy="2751522"/>
          </a:xfrm>
          <a:solidFill>
            <a:schemeClr val="accent5">
              <a:lumMod val="50000"/>
            </a:schemeClr>
          </a:solidFill>
        </p:spPr>
        <p:txBody>
          <a:bodyPr wrap="square">
            <a:spAutoFit/>
          </a:bodyPr>
          <a:lstStyle/>
          <a:p>
            <a:r>
              <a:rPr lang="en-US" b="1" dirty="0" smtClean="0">
                <a:solidFill>
                  <a:schemeClr val="tx1"/>
                </a:solidFill>
              </a:rPr>
              <a:t>Kaye Cook, Laurieann </a:t>
            </a:r>
            <a:r>
              <a:rPr lang="en-US" b="1" dirty="0" smtClean="0">
                <a:solidFill>
                  <a:schemeClr val="tx1"/>
                </a:solidFill>
              </a:rPr>
              <a:t>Smith, Lauren Stone, Matt Van </a:t>
            </a:r>
            <a:r>
              <a:rPr lang="en-US" b="1" dirty="0" err="1" smtClean="0">
                <a:solidFill>
                  <a:schemeClr val="tx1"/>
                </a:solidFill>
              </a:rPr>
              <a:t>Hamersveld</a:t>
            </a:r>
            <a:r>
              <a:rPr lang="en-US" b="1" dirty="0" smtClean="0">
                <a:solidFill>
                  <a:schemeClr val="tx1"/>
                </a:solidFill>
              </a:rPr>
              <a:t>, Austin Mueller, </a:t>
            </a:r>
            <a:r>
              <a:rPr lang="en-US" b="1" dirty="0" smtClean="0">
                <a:solidFill>
                  <a:schemeClr val="tx1"/>
                </a:solidFill>
              </a:rPr>
              <a:t>and </a:t>
            </a:r>
            <a:r>
              <a:rPr lang="en-US" b="1" smtClean="0">
                <a:solidFill>
                  <a:schemeClr val="tx1"/>
                </a:solidFill>
              </a:rPr>
              <a:t>Rebecca Ross  </a:t>
            </a:r>
            <a:r>
              <a:rPr lang="en-US" smtClean="0">
                <a:solidFill>
                  <a:schemeClr val="tx1"/>
                </a:solidFill>
              </a:rPr>
              <a:t> </a:t>
            </a:r>
            <a:endParaRPr lang="en-US" dirty="0" smtClean="0">
              <a:solidFill>
                <a:schemeClr val="tx1"/>
              </a:solidFill>
            </a:endParaRPr>
          </a:p>
          <a:p>
            <a:r>
              <a:rPr lang="en-US" dirty="0" smtClean="0">
                <a:solidFill>
                  <a:schemeClr val="tx1"/>
                </a:solidFill>
              </a:rPr>
              <a:t>NEPA, 29 October 2011, Fairfield CT</a:t>
            </a:r>
          </a:p>
        </p:txBody>
      </p:sp>
      <p:sp>
        <p:nvSpPr>
          <p:cNvPr id="34" name="Text Placeholder 21"/>
          <p:cNvSpPr>
            <a:spLocks noGrp="1"/>
          </p:cNvSpPr>
          <p:nvPr>
            <p:ph type="body" sz="quarter" idx="151"/>
          </p:nvPr>
        </p:nvSpPr>
        <p:spPr/>
        <p:txBody>
          <a:bodyPr>
            <a:normAutofit/>
          </a:bodyPr>
          <a:lstStyle/>
          <a:p>
            <a:r>
              <a:rPr lang="en-US" dirty="0" smtClean="0"/>
              <a:t> </a:t>
            </a:r>
            <a:endParaRPr lang="en-US" dirty="0"/>
          </a:p>
        </p:txBody>
      </p:sp>
      <p:sp>
        <p:nvSpPr>
          <p:cNvPr id="21" name="Title 1"/>
          <p:cNvSpPr>
            <a:spLocks noGrp="1"/>
          </p:cNvSpPr>
          <p:nvPr>
            <p:ph type="title"/>
          </p:nvPr>
        </p:nvSpPr>
        <p:spPr>
          <a:xfrm>
            <a:off x="11290801" y="138499"/>
            <a:ext cx="21431250" cy="3139315"/>
          </a:xfrm>
          <a:solidFill>
            <a:schemeClr val="accent5">
              <a:lumMod val="50000"/>
            </a:schemeClr>
          </a:solidFill>
        </p:spPr>
        <p:txBody>
          <a:bodyPr wrap="square">
            <a:spAutoFit/>
          </a:bodyPr>
          <a:lstStyle/>
          <a:p>
            <a:r>
              <a:rPr lang="en-US" sz="6600" dirty="0" smtClean="0">
                <a:solidFill>
                  <a:schemeClr val="tx1"/>
                </a:solidFill>
              </a:rPr>
              <a:t>Do Christian College Undergraduates and Alumni Maintain Their Faith? Moralistic Therapeutic Deism and Denominational Commitment </a:t>
            </a:r>
            <a:endParaRPr lang="en-US" sz="6600" dirty="0">
              <a:solidFill>
                <a:schemeClr val="tx1"/>
              </a:solidFill>
            </a:endParaRPr>
          </a:p>
        </p:txBody>
      </p:sp>
      <p:sp>
        <p:nvSpPr>
          <p:cNvPr id="23" name="Text Placeholder 3"/>
          <p:cNvSpPr>
            <a:spLocks noGrp="1"/>
          </p:cNvSpPr>
          <p:nvPr>
            <p:ph type="body" sz="quarter" idx="11"/>
          </p:nvPr>
        </p:nvSpPr>
        <p:spPr>
          <a:xfrm>
            <a:off x="578437" y="5688363"/>
            <a:ext cx="10145963" cy="923322"/>
          </a:xfrm>
        </p:spPr>
        <p:txBody>
          <a:bodyPr/>
          <a:lstStyle/>
          <a:p>
            <a:r>
              <a:rPr lang="en-US" sz="4800" dirty="0" smtClean="0">
                <a:solidFill>
                  <a:schemeClr val="tx1"/>
                </a:solidFill>
                <a:latin typeface="Trebuchet MS" pitchFamily="34" charset="0"/>
              </a:rPr>
              <a:t>Abstract</a:t>
            </a:r>
            <a:endParaRPr lang="en-US" sz="4800" dirty="0">
              <a:solidFill>
                <a:schemeClr val="tx1"/>
              </a:solidFill>
              <a:latin typeface="Trebuchet MS" pitchFamily="34" charset="0"/>
            </a:endParaRPr>
          </a:p>
        </p:txBody>
      </p:sp>
      <p:sp>
        <p:nvSpPr>
          <p:cNvPr id="22" name="Text Placeholder 58"/>
          <p:cNvSpPr>
            <a:spLocks noGrp="1"/>
          </p:cNvSpPr>
          <p:nvPr>
            <p:ph type="body" sz="quarter" idx="10"/>
          </p:nvPr>
        </p:nvSpPr>
        <p:spPr>
          <a:xfrm>
            <a:off x="578438" y="6611685"/>
            <a:ext cx="10110584" cy="7352015"/>
          </a:xfrm>
          <a:ln>
            <a:solidFill>
              <a:schemeClr val="accent5">
                <a:lumMod val="50000"/>
              </a:schemeClr>
            </a:solidFill>
          </a:ln>
        </p:spPr>
        <p:style>
          <a:lnRef idx="1">
            <a:schemeClr val="accent1"/>
          </a:lnRef>
          <a:fillRef idx="2">
            <a:schemeClr val="accent1"/>
          </a:fillRef>
          <a:effectRef idx="1">
            <a:schemeClr val="accent1"/>
          </a:effectRef>
          <a:fontRef idx="minor">
            <a:schemeClr val="dk1"/>
          </a:fontRef>
        </p:style>
        <p:txBody>
          <a:bodyPr/>
          <a:lstStyle/>
          <a:p>
            <a:r>
              <a:rPr lang="en-US" sz="3000" b="1" dirty="0"/>
              <a:t>Among Christian college alumni and undergraduates, we evaluated whether emerging adults shift away from institutional toward individualized religion (Arnett &amp; Jensen, 2002). Our participants maintained their denominational commitment as long as four years after graduation (97%). Further, we found few instances of Moralistic Therapeutic Deism (MTD; a parasitic, watered-down religion, Smith 2005, 2009). Instead, we found greater concern for classic religious faith (measured by thematic coding of references to trusting God, owning one’s own faith, and historically central religious ideas). We suggest that global statements about emerging adult religiosity are inappropriate and should be more individualized and nuanced.</a:t>
            </a:r>
          </a:p>
          <a:p>
            <a:endParaRPr lang="en-US" dirty="0"/>
          </a:p>
        </p:txBody>
      </p:sp>
      <p:sp>
        <p:nvSpPr>
          <p:cNvPr id="26" name="Text Placeholder 6"/>
          <p:cNvSpPr>
            <a:spLocks noGrp="1"/>
          </p:cNvSpPr>
          <p:nvPr>
            <p:ph type="body" sz="quarter" idx="20"/>
          </p:nvPr>
        </p:nvSpPr>
        <p:spPr>
          <a:xfrm>
            <a:off x="11242675" y="6314723"/>
            <a:ext cx="9544050" cy="941841"/>
          </a:xfrm>
        </p:spPr>
        <p:txBody>
          <a:bodyPr/>
          <a:lstStyle/>
          <a:p>
            <a:r>
              <a:rPr lang="en-US" sz="4800" dirty="0" smtClean="0">
                <a:solidFill>
                  <a:schemeClr val="tx1"/>
                </a:solidFill>
                <a:latin typeface="Trebuchet MS" pitchFamily="34" charset="0"/>
              </a:rPr>
              <a:t>Hypotheses</a:t>
            </a:r>
            <a:endParaRPr lang="en-US" sz="4800" dirty="0">
              <a:solidFill>
                <a:schemeClr val="tx1"/>
              </a:solidFill>
              <a:latin typeface="Trebuchet MS" pitchFamily="34" charset="0"/>
            </a:endParaRPr>
          </a:p>
        </p:txBody>
      </p:sp>
      <p:sp>
        <p:nvSpPr>
          <p:cNvPr id="32" name="Text Placeholder 57"/>
          <p:cNvSpPr>
            <a:spLocks noGrp="1"/>
          </p:cNvSpPr>
          <p:nvPr>
            <p:ph type="body" sz="quarter" idx="96"/>
          </p:nvPr>
        </p:nvSpPr>
        <p:spPr>
          <a:xfrm>
            <a:off x="11242675" y="7204060"/>
            <a:ext cx="9544049" cy="5218626"/>
          </a:xfrm>
          <a:ln>
            <a:solidFill>
              <a:schemeClr val="tx1">
                <a:lumMod val="50000"/>
              </a:schemeClr>
            </a:solidFill>
          </a:ln>
        </p:spPr>
        <p:style>
          <a:lnRef idx="1">
            <a:schemeClr val="accent1"/>
          </a:lnRef>
          <a:fillRef idx="2">
            <a:schemeClr val="accent1"/>
          </a:fillRef>
          <a:effectRef idx="1">
            <a:schemeClr val="accent1"/>
          </a:effectRef>
          <a:fontRef idx="minor">
            <a:schemeClr val="dk1"/>
          </a:fontRef>
        </p:style>
        <p:txBody>
          <a:bodyPr/>
          <a:lstStyle/>
          <a:p>
            <a:pPr marL="481013" indent="-481013"/>
            <a:r>
              <a:rPr lang="en-US" sz="3000" b="1" dirty="0" smtClean="0"/>
              <a:t>1. Alumni will leave church or move into more   liberal denominations in college (Arnett &amp; Jensen, 2002).</a:t>
            </a:r>
          </a:p>
          <a:p>
            <a:pPr marL="481013" indent="-481013"/>
            <a:r>
              <a:rPr lang="en-US" sz="3000" b="1" dirty="0" smtClean="0"/>
              <a:t>2. Undergraduates and alumni will move toward individualized religion and Moralistic Therapeutic Deism, a move which will increase with time out of college (Smith, 2005, 2009).</a:t>
            </a:r>
          </a:p>
          <a:p>
            <a:pPr marL="481013" indent="-481013"/>
            <a:r>
              <a:rPr lang="en-US" sz="3000" b="1" dirty="0" smtClean="0"/>
              <a:t>3. Men and Women will express different levels of Moralistic Therapeutic Deism and spiritual commitment.</a:t>
            </a:r>
          </a:p>
          <a:p>
            <a:endParaRPr lang="en-US" sz="3600" dirty="0"/>
          </a:p>
        </p:txBody>
      </p:sp>
      <p:sp>
        <p:nvSpPr>
          <p:cNvPr id="73" name="Text Placeholder 11"/>
          <p:cNvSpPr>
            <a:spLocks noGrp="1"/>
          </p:cNvSpPr>
          <p:nvPr>
            <p:ph type="body" sz="quarter" idx="25"/>
          </p:nvPr>
        </p:nvSpPr>
        <p:spPr>
          <a:xfrm>
            <a:off x="376238" y="27297836"/>
            <a:ext cx="10277756" cy="861766"/>
          </a:xfrm>
        </p:spPr>
        <p:txBody>
          <a:bodyPr/>
          <a:lstStyle/>
          <a:p>
            <a:r>
              <a:rPr lang="en-US" sz="4400" dirty="0" smtClean="0">
                <a:solidFill>
                  <a:schemeClr val="tx1"/>
                </a:solidFill>
                <a:latin typeface="Trebuchet MS" pitchFamily="34" charset="0"/>
              </a:rPr>
              <a:t>Emerging Adulthood</a:t>
            </a:r>
            <a:endParaRPr lang="en-US" sz="4400" dirty="0">
              <a:solidFill>
                <a:schemeClr val="tx1"/>
              </a:solidFill>
              <a:latin typeface="Trebuchet MS" pitchFamily="34" charset="0"/>
            </a:endParaRPr>
          </a:p>
        </p:txBody>
      </p:sp>
      <p:sp>
        <p:nvSpPr>
          <p:cNvPr id="78" name="Text Placeholder 64"/>
          <p:cNvSpPr>
            <a:spLocks noGrp="1"/>
          </p:cNvSpPr>
          <p:nvPr>
            <p:ph type="body" sz="quarter" idx="26"/>
          </p:nvPr>
        </p:nvSpPr>
        <p:spPr>
          <a:xfrm>
            <a:off x="457481" y="15566717"/>
            <a:ext cx="10196513" cy="10434034"/>
          </a:xfrm>
        </p:spPr>
        <p:style>
          <a:lnRef idx="1">
            <a:schemeClr val="accent1"/>
          </a:lnRef>
          <a:fillRef idx="2">
            <a:schemeClr val="accent1"/>
          </a:fillRef>
          <a:effectRef idx="1">
            <a:schemeClr val="accent1"/>
          </a:effectRef>
          <a:fontRef idx="minor">
            <a:schemeClr val="dk1"/>
          </a:fontRef>
        </p:style>
        <p:txBody>
          <a:bodyPr/>
          <a:lstStyle/>
          <a:p>
            <a:r>
              <a:rPr lang="en-US" sz="3000" b="1" dirty="0" smtClean="0"/>
              <a:t>Smith</a:t>
            </a:r>
            <a:r>
              <a:rPr lang="en-US" sz="3000" b="1" i="1" dirty="0" smtClean="0"/>
              <a:t>  </a:t>
            </a:r>
            <a:r>
              <a:rPr lang="en-US" sz="3000" b="1" dirty="0" smtClean="0"/>
              <a:t>(2005, p. 162) says a parasitic, watered-down faith has emerged which views God as “something like a Divine Butler and Cosmit Therapist: he’s always on call, takes care of any problems, professionally helps people feel better about themselves, and does not become too involved in the process.”</a:t>
            </a:r>
          </a:p>
          <a:p>
            <a:r>
              <a:rPr lang="en-US" sz="3000" b="1" dirty="0" smtClean="0"/>
              <a:t>The three aspects of MTD described by Smith (2005, 2009) are:</a:t>
            </a:r>
          </a:p>
          <a:p>
            <a:pPr marL="566738" lvl="0" indent="-174625">
              <a:buFont typeface="Arial"/>
              <a:buChar char="•"/>
            </a:pPr>
            <a:r>
              <a:rPr lang="en-US" sz="3000" b="1" dirty="0" smtClean="0"/>
              <a:t>Moralistic (God as a source of moral rules): God wants people to be good, nice, and fair to each other, as taught in the Bible and by most world religions. Good people go to heaven when they die. </a:t>
            </a:r>
          </a:p>
          <a:p>
            <a:pPr marL="566738" indent="-174625">
              <a:buFont typeface="Arial"/>
              <a:buChar char="•"/>
            </a:pPr>
            <a:r>
              <a:rPr lang="en-US" sz="3000" b="1" dirty="0" smtClean="0"/>
              <a:t>Therapeutic (God as a problem-solver): The central goal of life is to be happy and feel good about oneself.</a:t>
            </a:r>
          </a:p>
          <a:p>
            <a:pPr marL="566738" indent="-174625">
              <a:buFont typeface="Arial"/>
              <a:buChar char="•"/>
            </a:pPr>
            <a:r>
              <a:rPr lang="en-US" sz="3000" b="1" dirty="0" smtClean="0"/>
              <a:t>Deist (God as distant): A God exists who created and orders the world and watches over human life on Earth. God does not need to be particularly involved in one’s life except when necessary to resolve a problem.</a:t>
            </a:r>
          </a:p>
          <a:p>
            <a:pPr marL="566738" indent="-174625">
              <a:buFont typeface="Arial"/>
              <a:buChar char="•"/>
            </a:pPr>
            <a:endParaRPr lang="en-US" sz="3000" b="1" dirty="0" smtClean="0"/>
          </a:p>
          <a:p>
            <a:endParaRPr lang="en-US" dirty="0"/>
          </a:p>
        </p:txBody>
      </p:sp>
      <p:sp>
        <p:nvSpPr>
          <p:cNvPr id="31" name="Text Placeholder 13"/>
          <p:cNvSpPr>
            <a:spLocks noGrp="1"/>
          </p:cNvSpPr>
          <p:nvPr>
            <p:ph type="body" sz="quarter" idx="27"/>
          </p:nvPr>
        </p:nvSpPr>
        <p:spPr>
          <a:xfrm>
            <a:off x="11313902" y="12877892"/>
            <a:ext cx="9544049" cy="877476"/>
          </a:xfrm>
        </p:spPr>
        <p:txBody>
          <a:bodyPr/>
          <a:lstStyle/>
          <a:p>
            <a:r>
              <a:rPr lang="en-US" sz="4400" dirty="0" smtClean="0">
                <a:solidFill>
                  <a:schemeClr val="tx1"/>
                </a:solidFill>
                <a:latin typeface="Trebuchet MS" pitchFamily="34" charset="0"/>
              </a:rPr>
              <a:t>Participants</a:t>
            </a:r>
            <a:endParaRPr lang="en-US" sz="4400" dirty="0">
              <a:solidFill>
                <a:schemeClr val="tx1"/>
              </a:solidFill>
              <a:latin typeface="Trebuchet MS" pitchFamily="34" charset="0"/>
            </a:endParaRPr>
          </a:p>
        </p:txBody>
      </p:sp>
      <p:sp>
        <p:nvSpPr>
          <p:cNvPr id="75" name="Text Placeholder 61"/>
          <p:cNvSpPr>
            <a:spLocks noGrp="1"/>
          </p:cNvSpPr>
          <p:nvPr>
            <p:ph type="body" sz="quarter" idx="28"/>
          </p:nvPr>
        </p:nvSpPr>
        <p:spPr>
          <a:xfrm>
            <a:off x="376238" y="28159602"/>
            <a:ext cx="10246225" cy="4064012"/>
          </a:xfrm>
        </p:spPr>
        <p:style>
          <a:lnRef idx="1">
            <a:schemeClr val="accent1"/>
          </a:lnRef>
          <a:fillRef idx="2">
            <a:schemeClr val="accent1"/>
          </a:fillRef>
          <a:effectRef idx="1">
            <a:schemeClr val="accent1"/>
          </a:effectRef>
          <a:fontRef idx="minor">
            <a:schemeClr val="dk1"/>
          </a:fontRef>
        </p:style>
        <p:txBody>
          <a:bodyPr/>
          <a:lstStyle/>
          <a:p>
            <a:r>
              <a:rPr lang="en-US" sz="3000" b="1" dirty="0" smtClean="0"/>
              <a:t>Emerging adulthood is a unique stage of transition which takes place between the ages of 18 to 25 and allows individuals to</a:t>
            </a:r>
            <a:r>
              <a:rPr lang="en-US" sz="3000" b="1" dirty="0" smtClean="0">
                <a:solidFill>
                  <a:srgbClr val="FF0000"/>
                </a:solidFill>
              </a:rPr>
              <a:t> </a:t>
            </a:r>
            <a:r>
              <a:rPr lang="en-US" sz="3000" b="1" dirty="0" smtClean="0"/>
              <a:t>“examine the life possibilities open to them and gradually arrive at more enduring choices in love, work, and worldviews” (Arnett, 2000). Religious beliefs held during childhood and adolescence are often put into question during this stage of life.</a:t>
            </a:r>
            <a:endParaRPr lang="en-US" sz="3000" b="1" dirty="0" smtClean="0">
              <a:solidFill>
                <a:srgbClr val="FF0000"/>
              </a:solidFill>
            </a:endParaRPr>
          </a:p>
          <a:p>
            <a:endParaRPr lang="en-US" dirty="0"/>
          </a:p>
        </p:txBody>
      </p:sp>
      <p:sp>
        <p:nvSpPr>
          <p:cNvPr id="79" name="Text Placeholder 15"/>
          <p:cNvSpPr>
            <a:spLocks noGrp="1"/>
          </p:cNvSpPr>
          <p:nvPr>
            <p:ph type="body" sz="quarter" idx="29"/>
          </p:nvPr>
        </p:nvSpPr>
        <p:spPr>
          <a:xfrm>
            <a:off x="11381286" y="20302855"/>
            <a:ext cx="9499767" cy="1538875"/>
          </a:xfrm>
        </p:spPr>
        <p:txBody>
          <a:bodyPr/>
          <a:lstStyle/>
          <a:p>
            <a:pPr marL="0" indent="0"/>
            <a:r>
              <a:rPr lang="en-US" sz="4400" dirty="0" smtClean="0">
                <a:solidFill>
                  <a:schemeClr val="tx1"/>
                </a:solidFill>
                <a:latin typeface="Trebuchet MS" pitchFamily="34" charset="0"/>
              </a:rPr>
              <a:t>Differences Between Undergraduates and  Alumni</a:t>
            </a:r>
            <a:endParaRPr lang="en-US" sz="4400" dirty="0">
              <a:solidFill>
                <a:schemeClr val="tx1"/>
              </a:solidFill>
              <a:latin typeface="Trebuchet MS" pitchFamily="34" charset="0"/>
            </a:endParaRPr>
          </a:p>
        </p:txBody>
      </p:sp>
      <p:sp>
        <p:nvSpPr>
          <p:cNvPr id="81" name="Text Placeholder 16"/>
          <p:cNvSpPr>
            <a:spLocks noGrp="1"/>
          </p:cNvSpPr>
          <p:nvPr>
            <p:ph type="body" sz="quarter" idx="30"/>
          </p:nvPr>
        </p:nvSpPr>
        <p:spPr>
          <a:xfrm>
            <a:off x="11290801" y="27728719"/>
            <a:ext cx="21302633" cy="4431960"/>
          </a:xfrm>
        </p:spPr>
        <p:style>
          <a:lnRef idx="1">
            <a:schemeClr val="accent1"/>
          </a:lnRef>
          <a:fillRef idx="2">
            <a:schemeClr val="accent1"/>
          </a:fillRef>
          <a:effectRef idx="1">
            <a:schemeClr val="accent1"/>
          </a:effectRef>
          <a:fontRef idx="minor">
            <a:schemeClr val="dk1"/>
          </a:fontRef>
        </p:style>
        <p:txBody>
          <a:bodyPr/>
          <a:lstStyle/>
          <a:p>
            <a:r>
              <a:rPr lang="en-US" sz="3000" b="1" dirty="0" smtClean="0"/>
              <a:t>Most participants (97%) stayed with their denominations. If they did change their denomination they stayed within the same category of conservative, not moving toward mainstream denominations, or out of the church.                                                        </a:t>
            </a:r>
          </a:p>
          <a:p>
            <a:r>
              <a:rPr lang="en-US" sz="3000" b="1" dirty="0" smtClean="0"/>
              <a:t>We did not find a shift toward Moralistic Therapeutic Deism, a parasitic and watered down form of religion, contrary to Smith (2005, 2009). Instead, participants were more likely to describe faith in classic terms, and to describe their trust in God and ownership of their own faith.</a:t>
            </a:r>
          </a:p>
          <a:p>
            <a:r>
              <a:rPr lang="en-US" sz="3000" b="1" dirty="0" smtClean="0"/>
              <a:t>Although MTD perceptions were not common, among the participants, a therapeutic perception was most common.</a:t>
            </a:r>
          </a:p>
          <a:p>
            <a:r>
              <a:rPr lang="en-US" sz="3000" b="1" dirty="0" smtClean="0"/>
              <a:t>Undergraduates expressed more classic statements about faith whereas alumni expressed more statements about ownership of faith and trust in God. There were no differences by gender. </a:t>
            </a:r>
          </a:p>
        </p:txBody>
      </p:sp>
      <p:sp>
        <p:nvSpPr>
          <p:cNvPr id="36" name="Rectangle 35"/>
          <p:cNvSpPr/>
          <p:nvPr/>
        </p:nvSpPr>
        <p:spPr>
          <a:xfrm>
            <a:off x="11337004" y="13755368"/>
            <a:ext cx="9544049" cy="59093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465138" indent="-465138">
              <a:lnSpc>
                <a:spcPct val="90000"/>
              </a:lnSpc>
              <a:spcBef>
                <a:spcPct val="0"/>
              </a:spcBef>
              <a:buNone/>
            </a:pPr>
            <a:r>
              <a:rPr lang="en-US" sz="3000" b="1" dirty="0" smtClean="0">
                <a:solidFill>
                  <a:srgbClr val="000000"/>
                </a:solidFill>
                <a:latin typeface="Trebuchet MS" pitchFamily="34" charset="0"/>
              </a:rPr>
              <a:t>60 undergraduates from Gordon College were interviewed (</a:t>
            </a:r>
            <a:r>
              <a:rPr lang="en-US" sz="3000" b="1" dirty="0" smtClean="0">
                <a:latin typeface="Trebuchet MS" pitchFamily="34" charset="0"/>
              </a:rPr>
              <a:t>30 males and females; 30 freshmen and 30 seniors; Mean age, 20.4 years; Range 18-23).</a:t>
            </a:r>
            <a:endParaRPr lang="en-US" sz="3000" b="1" dirty="0" smtClean="0">
              <a:solidFill>
                <a:srgbClr val="000000"/>
              </a:solidFill>
              <a:latin typeface="Trebuchet MS" pitchFamily="34" charset="0"/>
            </a:endParaRPr>
          </a:p>
          <a:p>
            <a:pPr marL="465138" indent="-465138">
              <a:lnSpc>
                <a:spcPct val="90000"/>
              </a:lnSpc>
              <a:spcBef>
                <a:spcPct val="0"/>
              </a:spcBef>
              <a:buNone/>
            </a:pPr>
            <a:r>
              <a:rPr lang="en-US" sz="3000" b="1" dirty="0" smtClean="0">
                <a:solidFill>
                  <a:srgbClr val="000000"/>
                </a:solidFill>
                <a:latin typeface="Trebuchet MS" pitchFamily="34" charset="0"/>
              </a:rPr>
              <a:t>	The majority of the sample were Caucasian </a:t>
            </a:r>
            <a:r>
              <a:rPr lang="en-US" sz="3000" b="1" dirty="0" smtClean="0">
                <a:latin typeface="Trebuchet MS" pitchFamily="34" charset="0"/>
              </a:rPr>
              <a:t>(84%) </a:t>
            </a:r>
            <a:r>
              <a:rPr lang="en-US" sz="3000" b="1" dirty="0" smtClean="0">
                <a:solidFill>
                  <a:srgbClr val="000000"/>
                </a:solidFill>
                <a:latin typeface="Trebuchet MS" pitchFamily="34" charset="0"/>
              </a:rPr>
              <a:t>and highly religious </a:t>
            </a:r>
            <a:r>
              <a:rPr lang="en-US" sz="3000" b="1" dirty="0" smtClean="0">
                <a:latin typeface="Trebuchet MS" pitchFamily="34" charset="0"/>
              </a:rPr>
              <a:t>(72% </a:t>
            </a:r>
            <a:r>
              <a:rPr lang="en-US" sz="3000" b="1" dirty="0" smtClean="0">
                <a:solidFill>
                  <a:srgbClr val="000000"/>
                </a:solidFill>
                <a:latin typeface="Trebuchet MS" pitchFamily="34" charset="0"/>
              </a:rPr>
              <a:t>declared religion was “very important” to them) </a:t>
            </a:r>
          </a:p>
          <a:p>
            <a:pPr marL="231775" indent="-231775">
              <a:lnSpc>
                <a:spcPct val="90000"/>
              </a:lnSpc>
              <a:spcBef>
                <a:spcPct val="0"/>
              </a:spcBef>
              <a:buNone/>
            </a:pPr>
            <a:r>
              <a:rPr lang="en-US" sz="3000" b="1" dirty="0" smtClean="0">
                <a:solidFill>
                  <a:srgbClr val="000000"/>
                </a:solidFill>
                <a:latin typeface="Trebuchet MS" pitchFamily="34" charset="0"/>
              </a:rPr>
              <a:t>240 alumni from Gordon and Wheaton College were interviewed (120 males and 120 females; 100 recent, 100 2-year, and 40 4-year alumni; Mean age, 26 years; Range 22-29).</a:t>
            </a:r>
          </a:p>
          <a:p>
            <a:pPr marL="465138" indent="-231775">
              <a:lnSpc>
                <a:spcPct val="90000"/>
              </a:lnSpc>
              <a:spcBef>
                <a:spcPct val="0"/>
              </a:spcBef>
            </a:pPr>
            <a:r>
              <a:rPr lang="en-US" sz="3000" b="1" dirty="0" smtClean="0">
                <a:solidFill>
                  <a:srgbClr val="000000"/>
                </a:solidFill>
                <a:latin typeface="Trebuchet MS" pitchFamily="34" charset="0"/>
              </a:rPr>
              <a:t>	Sample was largely Caucasian (94%) and even more highly religious (80%)</a:t>
            </a:r>
          </a:p>
          <a:p>
            <a:pPr marL="465138" indent="-231775">
              <a:lnSpc>
                <a:spcPct val="90000"/>
              </a:lnSpc>
              <a:spcBef>
                <a:spcPct val="0"/>
              </a:spcBef>
            </a:pPr>
            <a:r>
              <a:rPr lang="en-US" sz="3000" b="1" dirty="0" smtClean="0">
                <a:solidFill>
                  <a:srgbClr val="000000"/>
                </a:solidFill>
                <a:latin typeface="Trebuchet MS" pitchFamily="34" charset="0"/>
              </a:rPr>
              <a:t>	</a:t>
            </a:r>
          </a:p>
        </p:txBody>
      </p:sp>
      <p:graphicFrame>
        <p:nvGraphicFramePr>
          <p:cNvPr id="38" name="Chart 37"/>
          <p:cNvGraphicFramePr/>
          <p:nvPr>
            <p:extLst>
              <p:ext uri="{D42A27DB-BD31-4B8C-83A1-F6EECF244321}">
                <p14:modId xmlns:p14="http://schemas.microsoft.com/office/powerpoint/2010/main" val="2721017388"/>
              </p:ext>
            </p:extLst>
          </p:nvPr>
        </p:nvGraphicFramePr>
        <p:xfrm>
          <a:off x="21314667" y="20825454"/>
          <a:ext cx="11181180" cy="5725257"/>
        </p:xfrm>
        <a:graphic>
          <a:graphicData uri="http://schemas.openxmlformats.org/drawingml/2006/chart">
            <c:chart xmlns:c="http://schemas.openxmlformats.org/drawingml/2006/chart" xmlns:r="http://schemas.openxmlformats.org/officeDocument/2006/relationships" r:id="rId3"/>
          </a:graphicData>
        </a:graphic>
      </p:graphicFrame>
      <p:sp>
        <p:nvSpPr>
          <p:cNvPr id="77" name="Text Placeholder 6"/>
          <p:cNvSpPr txBox="1">
            <a:spLocks/>
          </p:cNvSpPr>
          <p:nvPr/>
        </p:nvSpPr>
        <p:spPr>
          <a:xfrm>
            <a:off x="457481" y="14859977"/>
            <a:ext cx="10231540" cy="861766"/>
          </a:xfrm>
          <a:prstGeom prst="rect">
            <a:avLst/>
          </a:prstGeom>
          <a:solidFill>
            <a:schemeClr val="accent5">
              <a:lumMod val="50000"/>
            </a:schemeClr>
          </a:solidFill>
        </p:spPr>
        <p:txBody>
          <a:bodyPr wrap="square" lIns="91436" tIns="91436" rIns="91436" bIns="91436" anchor="ctr" anchorCtr="0">
            <a:spAutoFit/>
          </a:bodyPr>
          <a:lstStyle/>
          <a:p>
            <a:pPr marL="1645838" marR="0" lvl="0" indent="-1645838" algn="ctr" defTabSz="4388900" rtl="0" eaLnBrk="1" fontAlgn="auto" latinLnBrk="0" hangingPunct="1">
              <a:lnSpc>
                <a:spcPct val="100000"/>
              </a:lnSpc>
              <a:spcBef>
                <a:spcPct val="20000"/>
              </a:spcBef>
              <a:spcAft>
                <a:spcPts val="0"/>
              </a:spcAft>
              <a:buClrTx/>
              <a:buSzTx/>
              <a:buFont typeface="Arial" pitchFamily="34" charset="0"/>
              <a:buNone/>
              <a:tabLst/>
              <a:defRPr/>
            </a:pPr>
            <a:r>
              <a:rPr kumimoji="0" lang="en-US" sz="4400" b="1" i="0" u="none" strike="noStrike" kern="1200" cap="none" spc="0" normalizeH="0" baseline="0" noProof="0" dirty="0" smtClean="0">
                <a:ln>
                  <a:noFill/>
                </a:ln>
                <a:effectLst/>
                <a:uLnTx/>
                <a:uFillTx/>
                <a:latin typeface="Trebuchet MS" pitchFamily="34" charset="0"/>
              </a:rPr>
              <a:t>Moralistic Therapeutic Deism</a:t>
            </a:r>
            <a:endParaRPr kumimoji="0" lang="en-US" sz="4400" b="1" i="0" u="none" strike="noStrike" kern="1200" cap="none" spc="0" normalizeH="0" baseline="0" noProof="0" dirty="0">
              <a:ln>
                <a:noFill/>
              </a:ln>
              <a:effectLst/>
              <a:uLnTx/>
              <a:uFillTx/>
              <a:latin typeface="Trebuchet MS" pitchFamily="34" charset="0"/>
            </a:endParaRPr>
          </a:p>
        </p:txBody>
      </p:sp>
      <p:graphicFrame>
        <p:nvGraphicFramePr>
          <p:cNvPr id="39" name="Content Placeholder 4"/>
          <p:cNvGraphicFramePr>
            <a:graphicFrameLocks/>
          </p:cNvGraphicFramePr>
          <p:nvPr>
            <p:extLst>
              <p:ext uri="{D42A27DB-BD31-4B8C-83A1-F6EECF244321}">
                <p14:modId xmlns:p14="http://schemas.microsoft.com/office/powerpoint/2010/main" val="1382703986"/>
              </p:ext>
            </p:extLst>
          </p:nvPr>
        </p:nvGraphicFramePr>
        <p:xfrm>
          <a:off x="33131263" y="25434044"/>
          <a:ext cx="10365799" cy="581283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0" name="Content Placeholder 4"/>
          <p:cNvGraphicFramePr>
            <a:graphicFrameLocks/>
          </p:cNvGraphicFramePr>
          <p:nvPr>
            <p:extLst>
              <p:ext uri="{D42A27DB-BD31-4B8C-83A1-F6EECF244321}">
                <p14:modId xmlns:p14="http://schemas.microsoft.com/office/powerpoint/2010/main" val="3816907543"/>
              </p:ext>
            </p:extLst>
          </p:nvPr>
        </p:nvGraphicFramePr>
        <p:xfrm>
          <a:off x="33083139" y="18714180"/>
          <a:ext cx="10317671" cy="5974987"/>
        </p:xfrm>
        <a:graphic>
          <a:graphicData uri="http://schemas.openxmlformats.org/drawingml/2006/chart">
            <c:chart xmlns:c="http://schemas.openxmlformats.org/drawingml/2006/chart" xmlns:r="http://schemas.openxmlformats.org/officeDocument/2006/relationships" r:id="rId5"/>
          </a:graphicData>
        </a:graphic>
      </p:graphicFrame>
      <p:sp>
        <p:nvSpPr>
          <p:cNvPr id="35" name="Rectangle 34"/>
          <p:cNvSpPr/>
          <p:nvPr/>
        </p:nvSpPr>
        <p:spPr>
          <a:xfrm>
            <a:off x="11383207" y="21841730"/>
            <a:ext cx="9497846" cy="470898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3000" b="1" dirty="0" smtClean="0">
                <a:latin typeface="Trebuchet MS" pitchFamily="34" charset="0"/>
              </a:rPr>
              <a:t>Undergraduates were more likely than alumni to give classic descriptors of faith, and alumni made more comments about trusting God and owning their faith (</a:t>
            </a:r>
            <a:r>
              <a:rPr lang="el-GR" sz="3000" b="1" dirty="0" smtClean="0">
                <a:latin typeface="Trebuchet MS" pitchFamily="34" charset="0"/>
              </a:rPr>
              <a:t>χ</a:t>
            </a:r>
            <a:r>
              <a:rPr lang="en-US" sz="3000" b="1" dirty="0" smtClean="0">
                <a:latin typeface="Trebuchet MS" pitchFamily="34" charset="0"/>
              </a:rPr>
              <a:t>² (1) = 5.00, p &lt; .001).</a:t>
            </a:r>
          </a:p>
          <a:p>
            <a:pPr>
              <a:buNone/>
            </a:pPr>
            <a:r>
              <a:rPr lang="en-US" sz="3000" b="1" dirty="0" smtClean="0">
                <a:latin typeface="Trebuchet MS" pitchFamily="34" charset="0"/>
              </a:rPr>
              <a:t>Examples of classic descriptors of faith are comments that include concepts such as:</a:t>
            </a:r>
          </a:p>
          <a:p>
            <a:pPr>
              <a:buNone/>
            </a:pPr>
            <a:r>
              <a:rPr lang="en-US" sz="3000" b="1" dirty="0" smtClean="0">
                <a:latin typeface="Trebuchet MS" pitchFamily="34" charset="0"/>
              </a:rPr>
              <a:t>        Honoring God in everyday life</a:t>
            </a:r>
          </a:p>
          <a:p>
            <a:pPr>
              <a:buNone/>
            </a:pPr>
            <a:r>
              <a:rPr lang="en-US" sz="3000" b="1" dirty="0" smtClean="0">
                <a:latin typeface="Trebuchet MS" pitchFamily="34" charset="0"/>
              </a:rPr>
              <a:t>        Comments about the Trinity</a:t>
            </a:r>
          </a:p>
          <a:p>
            <a:pPr>
              <a:buNone/>
            </a:pPr>
            <a:r>
              <a:rPr lang="en-US" sz="3000" b="1" dirty="0" smtClean="0">
                <a:latin typeface="Trebuchet MS" pitchFamily="34" charset="0"/>
              </a:rPr>
              <a:t>        Obeying the church or obeying God</a:t>
            </a:r>
          </a:p>
          <a:p>
            <a:pPr>
              <a:buNone/>
            </a:pPr>
            <a:r>
              <a:rPr lang="en-US" sz="3000" b="1" dirty="0" smtClean="0">
                <a:latin typeface="Trebuchet MS" pitchFamily="34" charset="0"/>
              </a:rPr>
              <a:t>        The grace of God</a:t>
            </a:r>
          </a:p>
        </p:txBody>
      </p:sp>
      <p:sp>
        <p:nvSpPr>
          <p:cNvPr id="37" name="Text Placeholder 10"/>
          <p:cNvSpPr txBox="1">
            <a:spLocks/>
          </p:cNvSpPr>
          <p:nvPr/>
        </p:nvSpPr>
        <p:spPr>
          <a:xfrm>
            <a:off x="11290801" y="27008148"/>
            <a:ext cx="21302633" cy="861766"/>
          </a:xfrm>
          <a:prstGeom prst="rect">
            <a:avLst/>
          </a:prstGeom>
          <a:solidFill>
            <a:schemeClr val="accent5">
              <a:lumMod val="50000"/>
            </a:schemeClr>
          </a:solidFill>
        </p:spPr>
        <p:txBody>
          <a:bodyPr wrap="square" lIns="91436" tIns="91436" rIns="91436" bIns="91436" anchor="ctr" anchorCtr="0">
            <a:spAutoFit/>
          </a:bodyPr>
          <a:lstStyle/>
          <a:p>
            <a:pPr marL="1645838" marR="0" lvl="0" indent="-1645838" algn="ctr" defTabSz="4388900" rtl="0" eaLnBrk="1" fontAlgn="auto" latinLnBrk="0" hangingPunct="1">
              <a:lnSpc>
                <a:spcPct val="100000"/>
              </a:lnSpc>
              <a:spcBef>
                <a:spcPct val="20000"/>
              </a:spcBef>
              <a:spcAft>
                <a:spcPts val="0"/>
              </a:spcAft>
              <a:buClrTx/>
              <a:buSzTx/>
              <a:buFont typeface="Arial" pitchFamily="34" charset="0"/>
              <a:buNone/>
              <a:tabLst/>
              <a:defRPr/>
            </a:pPr>
            <a:r>
              <a:rPr lang="en-US" sz="4400" b="1" dirty="0" smtClean="0">
                <a:latin typeface="Trebuchet MS" pitchFamily="34" charset="0"/>
              </a:rPr>
              <a:t>Conclusions</a:t>
            </a:r>
            <a:endParaRPr kumimoji="0" lang="en-US" sz="4400" b="1" i="0" u="none" strike="noStrike" kern="1200" cap="none" spc="0" normalizeH="0" baseline="0" noProof="0" dirty="0">
              <a:ln>
                <a:noFill/>
              </a:ln>
              <a:solidFill>
                <a:schemeClr val="tx1"/>
              </a:solidFill>
              <a:effectLst/>
              <a:uLnTx/>
              <a:uFillTx/>
              <a:latin typeface="Trebuchet MS" pitchFamily="34" charset="0"/>
            </a:endParaRPr>
          </a:p>
        </p:txBody>
      </p:sp>
      <p:sp>
        <p:nvSpPr>
          <p:cNvPr id="41" name="Text Placeholder 10"/>
          <p:cNvSpPr txBox="1">
            <a:spLocks/>
          </p:cNvSpPr>
          <p:nvPr/>
        </p:nvSpPr>
        <p:spPr>
          <a:xfrm>
            <a:off x="33083139" y="11850400"/>
            <a:ext cx="10224889" cy="861766"/>
          </a:xfrm>
          <a:prstGeom prst="rect">
            <a:avLst/>
          </a:prstGeom>
          <a:solidFill>
            <a:schemeClr val="accent5">
              <a:lumMod val="50000"/>
            </a:schemeClr>
          </a:solidFill>
        </p:spPr>
        <p:txBody>
          <a:bodyPr wrap="square" lIns="91436" tIns="91436" rIns="91436" bIns="91436" anchor="ctr" anchorCtr="0">
            <a:spAutoFit/>
          </a:bodyPr>
          <a:lstStyle/>
          <a:p>
            <a:pPr marL="1645838" marR="0" lvl="0" indent="-1645838" algn="ctr" defTabSz="4388900" rtl="0" eaLnBrk="1" fontAlgn="auto" latinLnBrk="0" hangingPunct="1">
              <a:lnSpc>
                <a:spcPct val="100000"/>
              </a:lnSpc>
              <a:spcBef>
                <a:spcPct val="20000"/>
              </a:spcBef>
              <a:spcAft>
                <a:spcPts val="0"/>
              </a:spcAft>
              <a:buClrTx/>
              <a:buSzTx/>
              <a:buFont typeface="Arial" pitchFamily="34" charset="0"/>
              <a:buNone/>
              <a:tabLst/>
              <a:defRPr/>
            </a:pPr>
            <a:r>
              <a:rPr lang="en-US" sz="4400" b="1" dirty="0" smtClean="0">
                <a:latin typeface="Trebuchet MS" pitchFamily="34" charset="0"/>
              </a:rPr>
              <a:t>Hypotheses 2 and 3</a:t>
            </a:r>
            <a:endParaRPr kumimoji="0" lang="en-US" sz="4400" b="1" i="0" u="none" strike="noStrike" kern="1200" cap="none" spc="0" normalizeH="0" baseline="0" noProof="0" dirty="0">
              <a:ln>
                <a:noFill/>
              </a:ln>
              <a:solidFill>
                <a:schemeClr val="tx1"/>
              </a:solidFill>
              <a:effectLst/>
              <a:uLnTx/>
              <a:uFillTx/>
              <a:latin typeface="Trebuchet MS" pitchFamily="34" charset="0"/>
            </a:endParaRPr>
          </a:p>
        </p:txBody>
      </p:sp>
      <p:sp>
        <p:nvSpPr>
          <p:cNvPr id="42" name="Text Placeholder 10"/>
          <p:cNvSpPr txBox="1">
            <a:spLocks/>
          </p:cNvSpPr>
          <p:nvPr/>
        </p:nvSpPr>
        <p:spPr>
          <a:xfrm>
            <a:off x="33083139" y="18245970"/>
            <a:ext cx="10365798" cy="553990"/>
          </a:xfrm>
          <a:prstGeom prst="rect">
            <a:avLst/>
          </a:prstGeom>
          <a:solidFill>
            <a:schemeClr val="accent5">
              <a:lumMod val="50000"/>
            </a:schemeClr>
          </a:solidFill>
        </p:spPr>
        <p:txBody>
          <a:bodyPr wrap="square" lIns="91436" tIns="91436" rIns="91436" bIns="91436" anchor="ctr" anchorCtr="0">
            <a:spAutoFit/>
          </a:bodyPr>
          <a:lstStyle/>
          <a:p>
            <a:pPr marL="1645838" marR="0" lvl="0" indent="-1645838" algn="ctr" defTabSz="4388900" rtl="0" eaLnBrk="1" fontAlgn="auto" latinLnBrk="0" hangingPunct="1">
              <a:lnSpc>
                <a:spcPct val="100000"/>
              </a:lnSpc>
              <a:spcBef>
                <a:spcPct val="20000"/>
              </a:spcBef>
              <a:spcAft>
                <a:spcPts val="0"/>
              </a:spcAft>
              <a:buClrTx/>
              <a:buSzTx/>
              <a:buFont typeface="Arial" pitchFamily="34" charset="0"/>
              <a:buNone/>
              <a:tabLst/>
              <a:defRPr/>
            </a:pPr>
            <a:r>
              <a:rPr lang="en-US" sz="2400" b="1" dirty="0" smtClean="0">
                <a:latin typeface="Trebuchet MS" pitchFamily="34" charset="0"/>
              </a:rPr>
              <a:t>Figure 2: MTD Differences Between Undergraduates and Alumni </a:t>
            </a:r>
            <a:endParaRPr kumimoji="0" lang="en-US" sz="2400" b="1" i="0" u="none" strike="noStrike" kern="1200" cap="none" spc="0" normalizeH="0" baseline="0" noProof="0" dirty="0">
              <a:ln>
                <a:noFill/>
              </a:ln>
              <a:solidFill>
                <a:schemeClr val="tx1"/>
              </a:solidFill>
              <a:effectLst/>
              <a:uLnTx/>
              <a:uFillTx/>
              <a:latin typeface="Trebuchet MS" pitchFamily="34" charset="0"/>
            </a:endParaRPr>
          </a:p>
        </p:txBody>
      </p:sp>
      <p:sp>
        <p:nvSpPr>
          <p:cNvPr id="43" name="Text Placeholder 10"/>
          <p:cNvSpPr txBox="1">
            <a:spLocks/>
          </p:cNvSpPr>
          <p:nvPr/>
        </p:nvSpPr>
        <p:spPr>
          <a:xfrm>
            <a:off x="21314667" y="19834980"/>
            <a:ext cx="11217773" cy="997188"/>
          </a:xfrm>
          <a:prstGeom prst="rect">
            <a:avLst/>
          </a:prstGeom>
          <a:solidFill>
            <a:schemeClr val="accent5">
              <a:lumMod val="50000"/>
            </a:schemeClr>
          </a:solidFill>
        </p:spPr>
        <p:txBody>
          <a:bodyPr wrap="square" lIns="91436" tIns="91436" rIns="91436" bIns="91436" anchor="ctr" anchorCtr="0">
            <a:spAutoFit/>
          </a:bodyPr>
          <a:lstStyle/>
          <a:p>
            <a:pPr marL="1645838" marR="0" lvl="0" indent="-1645838" algn="ctr" defTabSz="43889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smtClean="0">
                <a:ln>
                  <a:noFill/>
                </a:ln>
                <a:solidFill>
                  <a:schemeClr val="tx1"/>
                </a:solidFill>
                <a:effectLst/>
                <a:uLnTx/>
                <a:uFillTx/>
                <a:latin typeface="Trebuchet MS" pitchFamily="34" charset="0"/>
              </a:rPr>
              <a:t>Figure 1:</a:t>
            </a:r>
            <a:r>
              <a:rPr kumimoji="0" lang="en-US" sz="2400" b="1" i="0" u="none" strike="noStrike" kern="1200" cap="none" spc="0" normalizeH="0" noProof="0" dirty="0" smtClean="0">
                <a:ln>
                  <a:noFill/>
                </a:ln>
                <a:solidFill>
                  <a:schemeClr val="tx1"/>
                </a:solidFill>
                <a:effectLst/>
                <a:uLnTx/>
                <a:uFillTx/>
                <a:latin typeface="Trebuchet MS" pitchFamily="34" charset="0"/>
              </a:rPr>
              <a:t> Number Who </a:t>
            </a:r>
            <a:r>
              <a:rPr lang="en-US" sz="2400" b="1" dirty="0" smtClean="0">
                <a:latin typeface="Trebuchet MS" pitchFamily="34" charset="0"/>
              </a:rPr>
              <a:t>S</a:t>
            </a:r>
            <a:r>
              <a:rPr kumimoji="0" lang="en-US" sz="2400" b="1" i="0" u="none" strike="noStrike" kern="1200" cap="none" spc="0" normalizeH="0" noProof="0" dirty="0" err="1" smtClean="0">
                <a:ln>
                  <a:noFill/>
                </a:ln>
                <a:solidFill>
                  <a:schemeClr val="tx1"/>
                </a:solidFill>
                <a:effectLst/>
                <a:uLnTx/>
                <a:uFillTx/>
                <a:latin typeface="Trebuchet MS" pitchFamily="34" charset="0"/>
              </a:rPr>
              <a:t>tayed</a:t>
            </a:r>
            <a:r>
              <a:rPr kumimoji="0" lang="en-US" sz="2400" b="1" i="0" u="none" strike="noStrike" kern="1200" cap="none" spc="0" normalizeH="0" noProof="0" dirty="0" smtClean="0">
                <a:ln>
                  <a:noFill/>
                </a:ln>
                <a:solidFill>
                  <a:schemeClr val="tx1"/>
                </a:solidFill>
                <a:effectLst/>
                <a:uLnTx/>
                <a:uFillTx/>
                <a:latin typeface="Trebuchet MS" pitchFamily="34" charset="0"/>
              </a:rPr>
              <a:t> in Same </a:t>
            </a:r>
            <a:r>
              <a:rPr lang="en-US" sz="2400" b="1" dirty="0" smtClean="0">
                <a:latin typeface="Trebuchet MS" pitchFamily="34" charset="0"/>
              </a:rPr>
              <a:t>C</a:t>
            </a:r>
            <a:r>
              <a:rPr kumimoji="0" lang="en-US" sz="2400" b="1" i="0" u="none" strike="noStrike" kern="1200" cap="none" spc="0" normalizeH="0" noProof="0" dirty="0" err="1" smtClean="0">
                <a:ln>
                  <a:noFill/>
                </a:ln>
                <a:solidFill>
                  <a:schemeClr val="tx1"/>
                </a:solidFill>
                <a:effectLst/>
                <a:uLnTx/>
                <a:uFillTx/>
                <a:latin typeface="Trebuchet MS" pitchFamily="34" charset="0"/>
              </a:rPr>
              <a:t>ategory</a:t>
            </a:r>
            <a:r>
              <a:rPr kumimoji="0" lang="en-US" sz="2400" b="1" i="0" u="none" strike="noStrike" kern="1200" cap="none" spc="0" normalizeH="0" noProof="0" dirty="0" smtClean="0">
                <a:ln>
                  <a:noFill/>
                </a:ln>
                <a:solidFill>
                  <a:schemeClr val="tx1"/>
                </a:solidFill>
                <a:effectLst/>
                <a:uLnTx/>
                <a:uFillTx/>
                <a:latin typeface="Trebuchet MS" pitchFamily="34" charset="0"/>
              </a:rPr>
              <a:t> and Same </a:t>
            </a:r>
            <a:r>
              <a:rPr lang="en-US" sz="2400" b="1" dirty="0" smtClean="0">
                <a:latin typeface="Trebuchet MS" pitchFamily="34" charset="0"/>
              </a:rPr>
              <a:t>D</a:t>
            </a:r>
            <a:r>
              <a:rPr kumimoji="0" lang="en-US" sz="2400" b="1" i="0" u="none" strike="noStrike" kern="1200" cap="none" spc="0" normalizeH="0" noProof="0" dirty="0" err="1" smtClean="0">
                <a:ln>
                  <a:noFill/>
                </a:ln>
                <a:solidFill>
                  <a:schemeClr val="tx1"/>
                </a:solidFill>
                <a:effectLst/>
                <a:uLnTx/>
                <a:uFillTx/>
                <a:latin typeface="Trebuchet MS" pitchFamily="34" charset="0"/>
              </a:rPr>
              <a:t>enomination</a:t>
            </a:r>
            <a:endParaRPr kumimoji="0" lang="en-US" sz="2400" b="1" i="0" u="none" strike="noStrike" kern="1200" cap="none" spc="0" normalizeH="0" noProof="0" dirty="0" smtClean="0">
              <a:ln>
                <a:noFill/>
              </a:ln>
              <a:solidFill>
                <a:schemeClr val="tx1"/>
              </a:solidFill>
              <a:effectLst/>
              <a:uLnTx/>
              <a:uFillTx/>
              <a:latin typeface="Trebuchet MS" pitchFamily="34" charset="0"/>
            </a:endParaRPr>
          </a:p>
          <a:p>
            <a:pPr marL="1645838" marR="0" lvl="0" indent="-1645838" algn="ctr" defTabSz="4388900" rtl="0" eaLnBrk="1" fontAlgn="auto" latinLnBrk="0" hangingPunct="1">
              <a:lnSpc>
                <a:spcPct val="100000"/>
              </a:lnSpc>
              <a:spcBef>
                <a:spcPct val="20000"/>
              </a:spcBef>
              <a:spcAft>
                <a:spcPts val="0"/>
              </a:spcAft>
              <a:buClrTx/>
              <a:buSzTx/>
              <a:buFont typeface="Arial" pitchFamily="34" charset="0"/>
              <a:buNone/>
              <a:tabLst/>
              <a:defRPr/>
            </a:pPr>
            <a:r>
              <a:rPr lang="en-US" sz="2400" b="1" dirty="0" smtClean="0">
                <a:latin typeface="Trebuchet MS" pitchFamily="34" charset="0"/>
              </a:rPr>
              <a:t>a</a:t>
            </a:r>
            <a:r>
              <a:rPr kumimoji="0" lang="en-US" sz="2400" b="1" i="0" u="none" strike="noStrike" kern="1200" cap="none" spc="0" normalizeH="0" noProof="0" dirty="0" err="1" smtClean="0">
                <a:ln>
                  <a:noFill/>
                </a:ln>
                <a:solidFill>
                  <a:schemeClr val="tx1"/>
                </a:solidFill>
                <a:effectLst/>
                <a:uLnTx/>
                <a:uFillTx/>
                <a:latin typeface="Trebuchet MS" pitchFamily="34" charset="0"/>
              </a:rPr>
              <a:t>nd</a:t>
            </a:r>
            <a:r>
              <a:rPr kumimoji="0" lang="en-US" sz="2400" b="1" i="0" u="none" strike="noStrike" kern="1200" cap="none" spc="0" normalizeH="0" noProof="0" dirty="0" smtClean="0">
                <a:ln>
                  <a:noFill/>
                </a:ln>
                <a:solidFill>
                  <a:schemeClr val="tx1"/>
                </a:solidFill>
                <a:effectLst/>
                <a:uLnTx/>
                <a:uFillTx/>
                <a:latin typeface="Trebuchet MS" pitchFamily="34" charset="0"/>
              </a:rPr>
              <a:t> Who </a:t>
            </a:r>
            <a:r>
              <a:rPr lang="en-US" sz="2400" b="1" dirty="0" smtClean="0">
                <a:latin typeface="Trebuchet MS" pitchFamily="34" charset="0"/>
              </a:rPr>
              <a:t>S</a:t>
            </a:r>
            <a:r>
              <a:rPr kumimoji="0" lang="en-US" sz="2400" b="1" i="0" u="none" strike="noStrike" kern="1200" cap="none" spc="0" normalizeH="0" noProof="0" dirty="0" smtClean="0">
                <a:ln>
                  <a:noFill/>
                </a:ln>
                <a:solidFill>
                  <a:schemeClr val="tx1"/>
                </a:solidFill>
                <a:effectLst/>
                <a:uLnTx/>
                <a:uFillTx/>
                <a:latin typeface="Trebuchet MS" pitchFamily="34" charset="0"/>
              </a:rPr>
              <a:t>witched </a:t>
            </a:r>
            <a:r>
              <a:rPr lang="en-US" sz="2400" b="1" dirty="0" smtClean="0">
                <a:latin typeface="Trebuchet MS" pitchFamily="34" charset="0"/>
              </a:rPr>
              <a:t>B</a:t>
            </a:r>
            <a:r>
              <a:rPr kumimoji="0" lang="en-US" sz="2400" b="1" i="0" u="none" strike="noStrike" kern="1200" cap="none" spc="0" normalizeH="0" noProof="0" dirty="0" smtClean="0">
                <a:ln>
                  <a:noFill/>
                </a:ln>
                <a:solidFill>
                  <a:schemeClr val="tx1"/>
                </a:solidFill>
                <a:effectLst/>
                <a:uLnTx/>
                <a:uFillTx/>
                <a:latin typeface="Trebuchet MS" pitchFamily="34" charset="0"/>
              </a:rPr>
              <a:t>y </a:t>
            </a:r>
            <a:r>
              <a:rPr lang="en-US" sz="2400" b="1" dirty="0" smtClean="0">
                <a:latin typeface="Trebuchet MS" pitchFamily="34" charset="0"/>
              </a:rPr>
              <a:t>Y</a:t>
            </a:r>
            <a:r>
              <a:rPr kumimoji="0" lang="en-US" sz="2400" b="1" i="0" u="none" strike="noStrike" kern="1200" cap="none" spc="0" normalizeH="0" noProof="0" dirty="0" smtClean="0">
                <a:ln>
                  <a:noFill/>
                </a:ln>
                <a:solidFill>
                  <a:schemeClr val="tx1"/>
                </a:solidFill>
                <a:effectLst/>
                <a:uLnTx/>
                <a:uFillTx/>
                <a:latin typeface="Trebuchet MS" pitchFamily="34" charset="0"/>
              </a:rPr>
              <a:t>ear</a:t>
            </a:r>
            <a:endParaRPr kumimoji="0" lang="en-US" sz="2400" b="1" i="0" u="none" strike="noStrike" kern="1200" cap="none" spc="0" normalizeH="0" baseline="0" noProof="0" dirty="0">
              <a:ln>
                <a:noFill/>
              </a:ln>
              <a:solidFill>
                <a:schemeClr val="tx1"/>
              </a:solidFill>
              <a:effectLst/>
              <a:uLnTx/>
              <a:uFillTx/>
              <a:latin typeface="Trebuchet MS" pitchFamily="34" charset="0"/>
            </a:endParaRPr>
          </a:p>
        </p:txBody>
      </p:sp>
      <p:pic>
        <p:nvPicPr>
          <p:cNvPr id="44" name="Content Placeholder 6" descr="Picture 1.png"/>
          <p:cNvPicPr>
            <a:picLocks noChangeAspect="1"/>
          </p:cNvPicPr>
          <p:nvPr/>
        </p:nvPicPr>
        <p:blipFill>
          <a:blip r:embed="rId6" cstate="print"/>
          <a:stretch>
            <a:fillRect/>
          </a:stretch>
        </p:blipFill>
        <p:spPr>
          <a:xfrm>
            <a:off x="33773694" y="5417361"/>
            <a:ext cx="4281155" cy="6161160"/>
          </a:xfrm>
          <a:prstGeom prst="rect">
            <a:avLst/>
          </a:prstGeom>
          <a:ln w="228600" cap="sq" cmpd="thickThin">
            <a:solidFill>
              <a:schemeClr val="accent5">
                <a:lumMod val="50000"/>
              </a:schemeClr>
            </a:solidFill>
            <a:prstDash val="solid"/>
            <a:miter lim="800000"/>
          </a:ln>
          <a:effectLst>
            <a:innerShdw blurRad="76200">
              <a:srgbClr val="000000"/>
            </a:innerShdw>
          </a:effectLst>
        </p:spPr>
      </p:pic>
      <p:pic>
        <p:nvPicPr>
          <p:cNvPr id="45" name="Content Placeholder 7" descr="Picture 2.png"/>
          <p:cNvPicPr>
            <a:picLocks noChangeAspect="1"/>
          </p:cNvPicPr>
          <p:nvPr/>
        </p:nvPicPr>
        <p:blipFill>
          <a:blip r:embed="rId7" cstate="print"/>
          <a:stretch>
            <a:fillRect/>
          </a:stretch>
        </p:blipFill>
        <p:spPr>
          <a:xfrm>
            <a:off x="38700311" y="5417360"/>
            <a:ext cx="4208142" cy="6086199"/>
          </a:xfrm>
          <a:prstGeom prst="rect">
            <a:avLst/>
          </a:prstGeom>
          <a:ln w="228600" cap="sq" cmpd="thickThin">
            <a:solidFill>
              <a:schemeClr val="accent5">
                <a:lumMod val="50000"/>
              </a:schemeClr>
            </a:solidFill>
            <a:prstDash val="solid"/>
            <a:miter lim="800000"/>
          </a:ln>
          <a:effectLst>
            <a:innerShdw blurRad="76200">
              <a:srgbClr val="000000"/>
            </a:innerShdw>
          </a:effectLst>
        </p:spPr>
      </p:pic>
      <p:sp>
        <p:nvSpPr>
          <p:cNvPr id="47" name="Text Placeholder 8"/>
          <p:cNvSpPr txBox="1">
            <a:spLocks/>
          </p:cNvSpPr>
          <p:nvPr/>
        </p:nvSpPr>
        <p:spPr>
          <a:xfrm>
            <a:off x="33742163" y="4559155"/>
            <a:ext cx="9144000" cy="553990"/>
          </a:xfrm>
          <a:prstGeom prst="rect">
            <a:avLst/>
          </a:prstGeom>
          <a:solidFill>
            <a:schemeClr val="accent5">
              <a:lumMod val="50000"/>
            </a:schemeClr>
          </a:solidFill>
        </p:spPr>
        <p:txBody>
          <a:bodyPr wrap="square" lIns="91436" tIns="91436" rIns="91436" bIns="91436" anchor="ctr" anchorCtr="0">
            <a:spAutoFit/>
          </a:bodyPr>
          <a:lstStyle/>
          <a:p>
            <a:pPr marL="1645838" marR="0" lvl="0" indent="-1645838" algn="ctr" defTabSz="43889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smtClean="0">
                <a:ln>
                  <a:noFill/>
                </a:ln>
                <a:solidFill>
                  <a:schemeClr val="tx1"/>
                </a:solidFill>
                <a:effectLst/>
                <a:uLnTx/>
                <a:uFillTx/>
                <a:latin typeface="Trebuchet MS" pitchFamily="34" charset="0"/>
              </a:rPr>
              <a:t>Smith’s (</a:t>
            </a:r>
            <a:r>
              <a:rPr kumimoji="0" lang="en-US" sz="2400" b="1" i="0" u="none" strike="noStrike" kern="1200" cap="none" spc="0" normalizeH="0" baseline="0" noProof="0" dirty="0" err="1" smtClean="0">
                <a:ln>
                  <a:noFill/>
                </a:ln>
                <a:solidFill>
                  <a:schemeClr val="tx1"/>
                </a:solidFill>
                <a:effectLst/>
                <a:uLnTx/>
                <a:uFillTx/>
                <a:latin typeface="Trebuchet MS" pitchFamily="34" charset="0"/>
              </a:rPr>
              <a:t>Schwadel</a:t>
            </a:r>
            <a:r>
              <a:rPr lang="en-US" sz="2400" b="1" dirty="0" smtClean="0">
                <a:latin typeface="Trebuchet MS" pitchFamily="34" charset="0"/>
              </a:rPr>
              <a:t> &amp; Smith 2005)</a:t>
            </a:r>
            <a:r>
              <a:rPr kumimoji="0" lang="en-US" sz="2400" b="1" i="0" u="none" strike="noStrike" kern="1200" cap="none" spc="0" normalizeH="0" baseline="0" noProof="0" dirty="0" smtClean="0">
                <a:ln>
                  <a:noFill/>
                </a:ln>
                <a:solidFill>
                  <a:schemeClr val="tx1"/>
                </a:solidFill>
                <a:effectLst/>
                <a:uLnTx/>
                <a:uFillTx/>
                <a:latin typeface="Trebuchet MS" pitchFamily="34" charset="0"/>
              </a:rPr>
              <a:t> </a:t>
            </a:r>
            <a:r>
              <a:rPr kumimoji="0" lang="en-US" sz="2400" b="1" i="0" u="none" strike="noStrike" kern="1200" cap="none" spc="0" normalizeH="0" baseline="0" noProof="0" dirty="0" smtClean="0">
                <a:ln>
                  <a:noFill/>
                </a:ln>
                <a:solidFill>
                  <a:schemeClr val="tx1"/>
                </a:solidFill>
                <a:effectLst/>
                <a:uLnTx/>
                <a:uFillTx/>
              </a:rPr>
              <a:t>Denominational Categories</a:t>
            </a:r>
            <a:endParaRPr kumimoji="0" lang="en-US" sz="2400" b="1" i="0" u="none" strike="noStrike" kern="1200" cap="none" spc="0" normalizeH="0" baseline="0" noProof="0" dirty="0">
              <a:ln>
                <a:noFill/>
              </a:ln>
              <a:solidFill>
                <a:schemeClr val="tx1"/>
              </a:solidFill>
              <a:effectLst/>
              <a:uLnTx/>
              <a:uFillTx/>
            </a:endParaRPr>
          </a:p>
        </p:txBody>
      </p:sp>
      <p:sp>
        <p:nvSpPr>
          <p:cNvPr id="48" name="TextBox 47"/>
          <p:cNvSpPr txBox="1"/>
          <p:nvPr/>
        </p:nvSpPr>
        <p:spPr>
          <a:xfrm>
            <a:off x="33179390" y="31669615"/>
            <a:ext cx="10201274" cy="553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000" b="1" dirty="0" smtClean="0">
                <a:latin typeface="Trebuchet MS" pitchFamily="34" charset="0"/>
              </a:rPr>
              <a:t>References available on handout</a:t>
            </a:r>
            <a:endParaRPr lang="en-US" sz="3000" b="1" dirty="0">
              <a:latin typeface="Trebuchet MS" pitchFamily="34" charset="0"/>
            </a:endParaRPr>
          </a:p>
        </p:txBody>
      </p:sp>
      <p:sp>
        <p:nvSpPr>
          <p:cNvPr id="46" name="Text Placeholder 58"/>
          <p:cNvSpPr txBox="1">
            <a:spLocks/>
          </p:cNvSpPr>
          <p:nvPr/>
        </p:nvSpPr>
        <p:spPr>
          <a:xfrm>
            <a:off x="33083139" y="12712166"/>
            <a:ext cx="10224889" cy="5262957"/>
          </a:xfrm>
          <a:prstGeom prst="rect">
            <a:avLst/>
          </a:prstGeom>
          <a:ln w="9525" cap="flat" cmpd="sng" algn="ctr">
            <a:solidFill>
              <a:schemeClr val="accent5">
                <a:lumMod val="50000"/>
              </a:schemeClr>
            </a:solidFill>
            <a:prstDash val="solid"/>
          </a:ln>
        </p:spPr>
        <p:style>
          <a:lnRef idx="1">
            <a:schemeClr val="accent1"/>
          </a:lnRef>
          <a:fillRef idx="2">
            <a:schemeClr val="accent1"/>
          </a:fillRef>
          <a:effectRef idx="1">
            <a:schemeClr val="accent1"/>
          </a:effectRef>
          <a:fontRef idx="minor">
            <a:schemeClr val="dk1"/>
          </a:fontRef>
        </p:style>
        <p:txBody>
          <a:bodyPr wrap="square" lIns="228589" tIns="228589" rIns="228589" bIns="228589">
            <a:spAutoFit/>
          </a:bodyPr>
          <a:lstStyle/>
          <a:p>
            <a:pPr>
              <a:defRPr/>
            </a:pPr>
            <a:r>
              <a:rPr lang="en-US" sz="3000" b="1" dirty="0" smtClean="0">
                <a:solidFill>
                  <a:srgbClr val="000000"/>
                </a:solidFill>
                <a:latin typeface="Trebuchet MS" pitchFamily="34" charset="0"/>
              </a:rPr>
              <a:t>Again, our hypotheses that participants will move toward MTD and that there will be gender differences in these statements was not supported. These students maintain an orthodox faith.</a:t>
            </a:r>
          </a:p>
          <a:p>
            <a:pPr>
              <a:defRPr/>
            </a:pPr>
            <a:endParaRPr lang="en-US" sz="1200" b="1" dirty="0" smtClean="0">
              <a:solidFill>
                <a:srgbClr val="000000"/>
              </a:solidFill>
              <a:latin typeface="Trebuchet MS" pitchFamily="34" charset="0"/>
            </a:endParaRPr>
          </a:p>
          <a:p>
            <a:pPr>
              <a:defRPr/>
            </a:pPr>
            <a:r>
              <a:rPr lang="en-US" sz="3000" b="1" dirty="0" smtClean="0">
                <a:solidFill>
                  <a:srgbClr val="000000"/>
                </a:solidFill>
                <a:latin typeface="Trebuchet MS" pitchFamily="34" charset="0"/>
              </a:rPr>
              <a:t>Undergraduates and alumni (Figure 2) did show some MTD but there were no significant differences in years since graduation or between men and women (Fig. 3). Participants more often used classic descriptors of faith—i.e., referred to ownership of their faith and trust in God—than MTD.</a:t>
            </a:r>
          </a:p>
        </p:txBody>
      </p:sp>
      <p:sp>
        <p:nvSpPr>
          <p:cNvPr id="49" name="Text Placeholder 10"/>
          <p:cNvSpPr txBox="1">
            <a:spLocks/>
          </p:cNvSpPr>
          <p:nvPr/>
        </p:nvSpPr>
        <p:spPr>
          <a:xfrm>
            <a:off x="33131264" y="24889682"/>
            <a:ext cx="10365798" cy="923322"/>
          </a:xfrm>
          <a:prstGeom prst="rect">
            <a:avLst/>
          </a:prstGeom>
          <a:solidFill>
            <a:schemeClr val="accent5">
              <a:lumMod val="50000"/>
            </a:schemeClr>
          </a:solidFill>
        </p:spPr>
        <p:txBody>
          <a:bodyPr wrap="square" lIns="91436" tIns="91436" rIns="91436" bIns="91436" anchor="ctr" anchorCtr="0">
            <a:spAutoFit/>
          </a:bodyPr>
          <a:lstStyle/>
          <a:p>
            <a:pPr marL="1645838" marR="0" lvl="0" indent="-1645838" algn="ctr" defTabSz="4388900" rtl="0" eaLnBrk="1" fontAlgn="auto" latinLnBrk="0" hangingPunct="1">
              <a:lnSpc>
                <a:spcPct val="100000"/>
              </a:lnSpc>
              <a:spcBef>
                <a:spcPct val="20000"/>
              </a:spcBef>
              <a:spcAft>
                <a:spcPts val="0"/>
              </a:spcAft>
              <a:buClrTx/>
              <a:buSzTx/>
              <a:buFont typeface="Arial" pitchFamily="34" charset="0"/>
              <a:buNone/>
              <a:tabLst/>
              <a:defRPr/>
            </a:pPr>
            <a:r>
              <a:rPr lang="en-US" sz="2400" b="1" dirty="0" smtClean="0">
                <a:latin typeface="Trebuchet MS" pitchFamily="34" charset="0"/>
              </a:rPr>
              <a:t>Figure 3: Gender Differences in MTD and Spiritual Statements  (Alumni and Undergraduates Combined)</a:t>
            </a:r>
            <a:endParaRPr kumimoji="0" lang="en-US" sz="2400" b="1" i="0" u="none" strike="noStrike" kern="1200" cap="none" spc="0" normalizeH="0" baseline="0" noProof="0" dirty="0">
              <a:ln>
                <a:noFill/>
              </a:ln>
              <a:solidFill>
                <a:schemeClr val="tx1"/>
              </a:solidFill>
              <a:effectLst/>
              <a:uLnTx/>
              <a:uFillTx/>
              <a:latin typeface="Trebuchet MS" pitchFamily="34" charset="0"/>
            </a:endParaRPr>
          </a:p>
        </p:txBody>
      </p:sp>
      <p:pic>
        <p:nvPicPr>
          <p:cNvPr id="52" name="Picture 51" descr="chapel 2"/>
          <p:cNvPicPr>
            <a:picLocks noChangeAspect="1" noChangeArrowheads="1"/>
          </p:cNvPicPr>
          <p:nvPr/>
        </p:nvPicPr>
        <p:blipFill>
          <a:blip r:embed="rId8" cstate="print"/>
          <a:srcRect/>
          <a:stretch>
            <a:fillRect/>
          </a:stretch>
        </p:blipFill>
        <p:spPr bwMode="auto">
          <a:xfrm>
            <a:off x="36756211" y="301695"/>
            <a:ext cx="2885313" cy="4123508"/>
          </a:xfrm>
          <a:prstGeom prst="rect">
            <a:avLst/>
          </a:prstGeom>
          <a:noFill/>
          <a:ln w="9525">
            <a:noFill/>
            <a:miter lim="800000"/>
            <a:headEnd/>
            <a:tailEnd/>
          </a:ln>
        </p:spPr>
      </p:pic>
      <p:pic>
        <p:nvPicPr>
          <p:cNvPr id="54" name="Picture Placeholder 68" descr="graduates 2"/>
          <p:cNvPicPr>
            <a:picLocks noGrp="1" noChangeAspect="1" noChangeArrowheads="1"/>
          </p:cNvPicPr>
          <p:nvPr>
            <p:ph type="pic" sz="quarter" idx="15"/>
          </p:nvPr>
        </p:nvPicPr>
        <p:blipFill>
          <a:blip r:embed="rId9" cstate="print"/>
          <a:srcRect t="7285" b="7285"/>
          <a:stretch>
            <a:fillRect/>
          </a:stretch>
        </p:blipFill>
        <p:spPr bwMode="auto">
          <a:xfrm>
            <a:off x="3383280" y="364757"/>
            <a:ext cx="4501073" cy="41235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48_Trifold_Template-V2b">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612</TotalTime>
  <Words>1064</Words>
  <Application>Microsoft Office PowerPoint</Application>
  <PresentationFormat>Custom</PresentationFormat>
  <Paragraphs>71</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PosterPresentations.com-36x48_Trifold_Template-V2b</vt:lpstr>
      <vt:lpstr>Custom Design</vt:lpstr>
      <vt:lpstr>Do Christian College Undergraduates and Alumni Maintain Their Faith? Moralistic Therapeutic Deism and Denominational Commitment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MTD</dc:title>
  <dc:creator>Laurieann Smith</dc:creator>
  <cp:lastModifiedBy>User</cp:lastModifiedBy>
  <cp:revision>86</cp:revision>
  <cp:lastPrinted>2011-09-02T12:51:24Z</cp:lastPrinted>
  <dcterms:created xsi:type="dcterms:W3CDTF">2011-04-21T17:06:52Z</dcterms:created>
  <dcterms:modified xsi:type="dcterms:W3CDTF">2014-06-26T15:50:53Z</dcterms:modified>
</cp:coreProperties>
</file>